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8" r:id="rId50"/>
    <p:sldId id="304" r:id="rId51"/>
    <p:sldId id="305" r:id="rId52"/>
    <p:sldId id="306" r:id="rId53"/>
    <p:sldId id="307" r:id="rId54"/>
  </p:sldIdLst>
  <p:sldSz cx="12192000" cy="6858000"/>
  <p:notesSz cx="6858000" cy="9144000"/>
  <p:embeddedFontLst>
    <p:embeddedFont>
      <p:font typeface="Consolas" panose="020B0609020204030204" pitchFamily="49" charset="0"/>
      <p:regular r:id="rId56"/>
      <p:bold r:id="rId57"/>
      <p:italic r:id="rId58"/>
      <p:boldItalic r:id="rId59"/>
    </p:embeddedFont>
    <p:embeddedFont>
      <p:font typeface="Libre Franklin Black" panose="020F0502020204030204" pitchFamily="34" charset="0"/>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hkSsj42+0C204t/OUfgw8XxPR3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87"/>
  </p:normalViewPr>
  <p:slideViewPr>
    <p:cSldViewPr snapToGrid="0">
      <p:cViewPr varScale="1">
        <p:scale>
          <a:sx n="112" d="100"/>
          <a:sy n="112" d="100"/>
        </p:scale>
        <p:origin x="6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772" name="Google Shape;77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778" name="Google Shape;77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784" name="Google Shape;78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790" name="Google Shape;79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795" name="Google Shape;79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800" name="Google Shape;80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807" name="Google Shape;80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813" name="Google Shape;81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819" name="Google Shape;81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825" name="Google Shape;82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50"/>
          <p:cNvSpPr txBox="1">
            <a:spLocks noGrp="1"/>
          </p:cNvSpPr>
          <p:nvPr>
            <p:ph type="ctrTitle"/>
          </p:nvPr>
        </p:nvSpPr>
        <p:spPr>
          <a:xfrm>
            <a:off x="1485900" y="1122362"/>
            <a:ext cx="8609322" cy="3744209"/>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5400"/>
              <a:buFont typeface="Libre Franklin Black"/>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50"/>
          <p:cNvSpPr txBox="1">
            <a:spLocks noGrp="1"/>
          </p:cNvSpPr>
          <p:nvPr>
            <p:ph type="subTitle" idx="1"/>
          </p:nvPr>
        </p:nvSpPr>
        <p:spPr>
          <a:xfrm>
            <a:off x="1485900" y="5230134"/>
            <a:ext cx="4610100" cy="942065"/>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1"/>
              </a:buClr>
              <a:buSzPts val="1600"/>
              <a:buNone/>
              <a:defRPr sz="1600"/>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50"/>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50"/>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0"/>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59"/>
          <p:cNvSpPr txBox="1">
            <a:spLocks noGrp="1"/>
          </p:cNvSpPr>
          <p:nvPr>
            <p:ph type="title"/>
          </p:nvPr>
        </p:nvSpPr>
        <p:spPr>
          <a:xfrm>
            <a:off x="1219200" y="365125"/>
            <a:ext cx="9493249" cy="1577975"/>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59"/>
          <p:cNvSpPr txBox="1">
            <a:spLocks noGrp="1"/>
          </p:cNvSpPr>
          <p:nvPr>
            <p:ph type="body" idx="1"/>
          </p:nvPr>
        </p:nvSpPr>
        <p:spPr>
          <a:xfrm rot="5400000">
            <a:off x="4038742" y="-501510"/>
            <a:ext cx="3854167" cy="949325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59"/>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9"/>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9"/>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60"/>
          <p:cNvSpPr txBox="1">
            <a:spLocks noGrp="1"/>
          </p:cNvSpPr>
          <p:nvPr>
            <p:ph type="title"/>
          </p:nvPr>
        </p:nvSpPr>
        <p:spPr>
          <a:xfrm rot="5400000">
            <a:off x="7529554" y="2200317"/>
            <a:ext cx="5278989" cy="2674301"/>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60"/>
          <p:cNvSpPr txBox="1">
            <a:spLocks noGrp="1"/>
          </p:cNvSpPr>
          <p:nvPr>
            <p:ph type="body" idx="1"/>
          </p:nvPr>
        </p:nvSpPr>
        <p:spPr>
          <a:xfrm rot="5400000">
            <a:off x="2043954" y="-351585"/>
            <a:ext cx="5322793"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60"/>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0"/>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60"/>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51"/>
          <p:cNvSpPr txBox="1">
            <a:spLocks noGrp="1"/>
          </p:cNvSpPr>
          <p:nvPr>
            <p:ph type="title"/>
          </p:nvPr>
        </p:nvSpPr>
        <p:spPr>
          <a:xfrm>
            <a:off x="1219200" y="365125"/>
            <a:ext cx="9493249" cy="1577975"/>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1"/>
          <p:cNvSpPr txBox="1">
            <a:spLocks noGrp="1"/>
          </p:cNvSpPr>
          <p:nvPr>
            <p:ph type="body" idx="1"/>
          </p:nvPr>
        </p:nvSpPr>
        <p:spPr>
          <a:xfrm>
            <a:off x="1219200" y="2318032"/>
            <a:ext cx="9493250" cy="3854167"/>
          </a:xfrm>
          <a:prstGeom prst="rect">
            <a:avLst/>
          </a:prstGeom>
          <a:noFill/>
          <a:ln>
            <a:noFill/>
          </a:ln>
        </p:spPr>
        <p:txBody>
          <a:bodyPr spcFirstLastPara="1" wrap="square" lIns="91425" tIns="45700" rIns="91425" bIns="45700" anchor="t" anchorCtr="0">
            <a:normAutofit/>
          </a:bodyPr>
          <a:lstStyle>
            <a:lvl1pPr marL="457200" lvl="0" indent="-330200" algn="l">
              <a:lnSpc>
                <a:spcPct val="120000"/>
              </a:lnSpc>
              <a:spcBef>
                <a:spcPts val="1000"/>
              </a:spcBef>
              <a:spcAft>
                <a:spcPts val="0"/>
              </a:spcAft>
              <a:buClr>
                <a:schemeClr val="dk1"/>
              </a:buClr>
              <a:buSzPts val="1600"/>
              <a:buChar char="•"/>
              <a:defRPr/>
            </a:lvl1pPr>
            <a:lvl2pPr marL="914400" lvl="1" indent="-317500" algn="l">
              <a:lnSpc>
                <a:spcPct val="120000"/>
              </a:lnSpc>
              <a:spcBef>
                <a:spcPts val="500"/>
              </a:spcBef>
              <a:spcAft>
                <a:spcPts val="0"/>
              </a:spcAft>
              <a:buClr>
                <a:schemeClr val="dk1"/>
              </a:buClr>
              <a:buSzPts val="1400"/>
              <a:buChar char="+"/>
              <a:defRPr/>
            </a:lvl2pPr>
            <a:lvl3pPr marL="1371600" lvl="2" indent="-317500" algn="l">
              <a:lnSpc>
                <a:spcPct val="120000"/>
              </a:lnSpc>
              <a:spcBef>
                <a:spcPts val="500"/>
              </a:spcBef>
              <a:spcAft>
                <a:spcPts val="0"/>
              </a:spcAft>
              <a:buClr>
                <a:schemeClr val="dk1"/>
              </a:buClr>
              <a:buSzPts val="1400"/>
              <a:buChar char="•"/>
              <a:defRPr sz="1400"/>
            </a:lvl3pPr>
            <a:lvl4pPr marL="1828800" lvl="3" indent="-304800" algn="l">
              <a:lnSpc>
                <a:spcPct val="120000"/>
              </a:lnSpc>
              <a:spcBef>
                <a:spcPts val="500"/>
              </a:spcBef>
              <a:spcAft>
                <a:spcPts val="0"/>
              </a:spcAft>
              <a:buClr>
                <a:schemeClr val="dk1"/>
              </a:buClr>
              <a:buSzPts val="1200"/>
              <a:buChar char="+"/>
              <a:defRPr sz="1200"/>
            </a:lvl4pPr>
            <a:lvl5pPr marL="2286000" lvl="4" indent="-304800" algn="l">
              <a:lnSpc>
                <a:spcPct val="12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1"/>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1"/>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1"/>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2"/>
          <p:cNvSpPr txBox="1">
            <a:spLocks noGrp="1"/>
          </p:cNvSpPr>
          <p:nvPr>
            <p:ph type="title"/>
          </p:nvPr>
        </p:nvSpPr>
        <p:spPr>
          <a:xfrm>
            <a:off x="1219200" y="1368862"/>
            <a:ext cx="9486900" cy="3679656"/>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6000"/>
              <a:buFont typeface="Libre Franklin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2"/>
          <p:cNvSpPr txBox="1">
            <a:spLocks noGrp="1"/>
          </p:cNvSpPr>
          <p:nvPr>
            <p:ph type="body" idx="1"/>
          </p:nvPr>
        </p:nvSpPr>
        <p:spPr>
          <a:xfrm>
            <a:off x="1219200" y="5318974"/>
            <a:ext cx="9486900" cy="85322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888888"/>
              </a:buClr>
              <a:buSzPts val="2000"/>
              <a:buNone/>
              <a:defRPr sz="2000">
                <a:solidFill>
                  <a:srgbClr val="888888"/>
                </a:solidFill>
              </a:defRPr>
            </a:lvl1pPr>
            <a:lvl2pPr marL="914400" lvl="1" indent="-228600" algn="l">
              <a:lnSpc>
                <a:spcPct val="120000"/>
              </a:lnSpc>
              <a:spcBef>
                <a:spcPts val="500"/>
              </a:spcBef>
              <a:spcAft>
                <a:spcPts val="0"/>
              </a:spcAft>
              <a:buClr>
                <a:srgbClr val="888888"/>
              </a:buClr>
              <a:buSzPts val="2000"/>
              <a:buNone/>
              <a:defRPr sz="2000">
                <a:solidFill>
                  <a:srgbClr val="888888"/>
                </a:solidFill>
              </a:defRPr>
            </a:lvl2pPr>
            <a:lvl3pPr marL="1371600" lvl="2" indent="-228600" algn="l">
              <a:lnSpc>
                <a:spcPct val="120000"/>
              </a:lnSpc>
              <a:spcBef>
                <a:spcPts val="500"/>
              </a:spcBef>
              <a:spcAft>
                <a:spcPts val="0"/>
              </a:spcAft>
              <a:buClr>
                <a:srgbClr val="888888"/>
              </a:buClr>
              <a:buSzPts val="1800"/>
              <a:buNone/>
              <a:defRPr sz="1800">
                <a:solidFill>
                  <a:srgbClr val="888888"/>
                </a:solidFill>
              </a:defRPr>
            </a:lvl3pPr>
            <a:lvl4pPr marL="1828800" lvl="3" indent="-228600" algn="l">
              <a:lnSpc>
                <a:spcPct val="120000"/>
              </a:lnSpc>
              <a:spcBef>
                <a:spcPts val="500"/>
              </a:spcBef>
              <a:spcAft>
                <a:spcPts val="0"/>
              </a:spcAft>
              <a:buClr>
                <a:srgbClr val="888888"/>
              </a:buClr>
              <a:buSzPts val="1600"/>
              <a:buNone/>
              <a:defRPr sz="1600">
                <a:solidFill>
                  <a:srgbClr val="888888"/>
                </a:solidFill>
              </a:defRPr>
            </a:lvl4pPr>
            <a:lvl5pPr marL="2286000" lvl="4" indent="-228600" algn="l">
              <a:lnSpc>
                <a:spcPct val="12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2"/>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2"/>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2"/>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3"/>
          <p:cNvSpPr txBox="1">
            <a:spLocks noGrp="1"/>
          </p:cNvSpPr>
          <p:nvPr>
            <p:ph type="title"/>
          </p:nvPr>
        </p:nvSpPr>
        <p:spPr>
          <a:xfrm>
            <a:off x="1219200" y="365125"/>
            <a:ext cx="9493249" cy="1577975"/>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3"/>
          <p:cNvSpPr txBox="1">
            <a:spLocks noGrp="1"/>
          </p:cNvSpPr>
          <p:nvPr>
            <p:ph type="body" idx="1"/>
          </p:nvPr>
        </p:nvSpPr>
        <p:spPr>
          <a:xfrm>
            <a:off x="1219200" y="2168278"/>
            <a:ext cx="4702921" cy="400868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53"/>
          <p:cNvSpPr txBox="1">
            <a:spLocks noGrp="1"/>
          </p:cNvSpPr>
          <p:nvPr>
            <p:ph type="body" idx="2"/>
          </p:nvPr>
        </p:nvSpPr>
        <p:spPr>
          <a:xfrm>
            <a:off x="6269880" y="2168278"/>
            <a:ext cx="4782699" cy="400868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53"/>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3"/>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3"/>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4"/>
          <p:cNvSpPr txBox="1">
            <a:spLocks noGrp="1"/>
          </p:cNvSpPr>
          <p:nvPr>
            <p:ph type="title"/>
          </p:nvPr>
        </p:nvSpPr>
        <p:spPr>
          <a:xfrm>
            <a:off x="1219200" y="365125"/>
            <a:ext cx="9753599" cy="1577975"/>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4"/>
          <p:cNvSpPr txBox="1">
            <a:spLocks noGrp="1"/>
          </p:cNvSpPr>
          <p:nvPr>
            <p:ph type="body" idx="1"/>
          </p:nvPr>
        </p:nvSpPr>
        <p:spPr>
          <a:xfrm>
            <a:off x="1219201" y="2109789"/>
            <a:ext cx="4507931" cy="837257"/>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000"/>
              <a:buNone/>
              <a:defRPr sz="2000" b="1" cap="none"/>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500"/>
              </a:spcBef>
              <a:spcAft>
                <a:spcPts val="0"/>
              </a:spcAft>
              <a:buClr>
                <a:schemeClr val="dk1"/>
              </a:buClr>
              <a:buSzPts val="1600"/>
              <a:buNone/>
              <a:defRPr sz="1600" b="1"/>
            </a:lvl4pPr>
            <a:lvl5pPr marL="2286000" lvl="4" indent="-228600" algn="l">
              <a:lnSpc>
                <a:spcPct val="12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54"/>
          <p:cNvSpPr txBox="1">
            <a:spLocks noGrp="1"/>
          </p:cNvSpPr>
          <p:nvPr>
            <p:ph type="body" idx="2"/>
          </p:nvPr>
        </p:nvSpPr>
        <p:spPr>
          <a:xfrm>
            <a:off x="1219201" y="3063530"/>
            <a:ext cx="4507930" cy="312613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4"/>
          <p:cNvSpPr txBox="1">
            <a:spLocks noGrp="1"/>
          </p:cNvSpPr>
          <p:nvPr>
            <p:ph type="body" idx="3"/>
          </p:nvPr>
        </p:nvSpPr>
        <p:spPr>
          <a:xfrm>
            <a:off x="6464867" y="2109789"/>
            <a:ext cx="4507932" cy="837257"/>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000"/>
              <a:buNone/>
              <a:defRPr sz="2000" b="1" cap="none"/>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500"/>
              </a:spcBef>
              <a:spcAft>
                <a:spcPts val="0"/>
              </a:spcAft>
              <a:buClr>
                <a:schemeClr val="dk1"/>
              </a:buClr>
              <a:buSzPts val="1600"/>
              <a:buNone/>
              <a:defRPr sz="1600" b="1"/>
            </a:lvl4pPr>
            <a:lvl5pPr marL="2286000" lvl="4" indent="-228600" algn="l">
              <a:lnSpc>
                <a:spcPct val="12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54"/>
          <p:cNvSpPr txBox="1">
            <a:spLocks noGrp="1"/>
          </p:cNvSpPr>
          <p:nvPr>
            <p:ph type="body" idx="4"/>
          </p:nvPr>
        </p:nvSpPr>
        <p:spPr>
          <a:xfrm>
            <a:off x="6464867" y="3063530"/>
            <a:ext cx="4507932" cy="312613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54"/>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4"/>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4"/>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55"/>
          <p:cNvSpPr txBox="1">
            <a:spLocks noGrp="1"/>
          </p:cNvSpPr>
          <p:nvPr>
            <p:ph type="title"/>
          </p:nvPr>
        </p:nvSpPr>
        <p:spPr>
          <a:xfrm>
            <a:off x="1219200" y="365125"/>
            <a:ext cx="9493249" cy="1577975"/>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5"/>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5"/>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5"/>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56"/>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6"/>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6"/>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57"/>
          <p:cNvSpPr txBox="1">
            <a:spLocks noGrp="1"/>
          </p:cNvSpPr>
          <p:nvPr>
            <p:ph type="title"/>
          </p:nvPr>
        </p:nvSpPr>
        <p:spPr>
          <a:xfrm>
            <a:off x="1219200" y="457200"/>
            <a:ext cx="3776472" cy="2852928"/>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000000"/>
              </a:buClr>
              <a:buSzPts val="4000"/>
              <a:buFont typeface="Libre Franklin Black"/>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57"/>
          <p:cNvSpPr txBox="1">
            <a:spLocks noGrp="1"/>
          </p:cNvSpPr>
          <p:nvPr>
            <p:ph type="body" idx="1"/>
          </p:nvPr>
        </p:nvSpPr>
        <p:spPr>
          <a:xfrm>
            <a:off x="5557582" y="987425"/>
            <a:ext cx="5948618"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1000"/>
              </a:spcBef>
              <a:spcAft>
                <a:spcPts val="0"/>
              </a:spcAft>
              <a:buClr>
                <a:schemeClr val="dk1"/>
              </a:buClr>
              <a:buSzPts val="2400"/>
              <a:buChar char="•"/>
              <a:defRPr sz="2400"/>
            </a:lvl1pPr>
            <a:lvl2pPr marL="914400" lvl="1" indent="-355600" algn="l">
              <a:lnSpc>
                <a:spcPct val="120000"/>
              </a:lnSpc>
              <a:spcBef>
                <a:spcPts val="500"/>
              </a:spcBef>
              <a:spcAft>
                <a:spcPts val="0"/>
              </a:spcAft>
              <a:buClr>
                <a:schemeClr val="dk1"/>
              </a:buClr>
              <a:buSzPts val="2000"/>
              <a:buChar char="+"/>
              <a:defRPr sz="2000"/>
            </a:lvl2pPr>
            <a:lvl3pPr marL="1371600" lvl="2" indent="-342900" algn="l">
              <a:lnSpc>
                <a:spcPct val="120000"/>
              </a:lnSpc>
              <a:spcBef>
                <a:spcPts val="500"/>
              </a:spcBef>
              <a:spcAft>
                <a:spcPts val="0"/>
              </a:spcAft>
              <a:buClr>
                <a:schemeClr val="dk1"/>
              </a:buClr>
              <a:buSzPts val="1800"/>
              <a:buChar char="•"/>
              <a:defRPr sz="1800"/>
            </a:lvl3pPr>
            <a:lvl4pPr marL="1828800" lvl="3" indent="-330200" algn="l">
              <a:lnSpc>
                <a:spcPct val="120000"/>
              </a:lnSpc>
              <a:spcBef>
                <a:spcPts val="500"/>
              </a:spcBef>
              <a:spcAft>
                <a:spcPts val="0"/>
              </a:spcAft>
              <a:buClr>
                <a:schemeClr val="dk1"/>
              </a:buClr>
              <a:buSzPts val="1600"/>
              <a:buChar char="+"/>
              <a:defRPr sz="1600"/>
            </a:lvl4pPr>
            <a:lvl5pPr marL="2286000" lvl="4" indent="-330200" algn="l">
              <a:lnSpc>
                <a:spcPct val="120000"/>
              </a:lnSpc>
              <a:spcBef>
                <a:spcPts val="500"/>
              </a:spcBef>
              <a:spcAft>
                <a:spcPts val="0"/>
              </a:spcAft>
              <a:buClr>
                <a:schemeClr val="dk1"/>
              </a:buClr>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57"/>
          <p:cNvSpPr txBox="1">
            <a:spLocks noGrp="1"/>
          </p:cNvSpPr>
          <p:nvPr>
            <p:ph type="body" idx="2"/>
          </p:nvPr>
        </p:nvSpPr>
        <p:spPr>
          <a:xfrm>
            <a:off x="1219200" y="3484210"/>
            <a:ext cx="3768934" cy="23847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57"/>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7"/>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7"/>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58"/>
          <p:cNvSpPr txBox="1">
            <a:spLocks noGrp="1"/>
          </p:cNvSpPr>
          <p:nvPr>
            <p:ph type="title"/>
          </p:nvPr>
        </p:nvSpPr>
        <p:spPr>
          <a:xfrm>
            <a:off x="1219200" y="457200"/>
            <a:ext cx="3932349" cy="2852670"/>
          </a:xfrm>
          <a:prstGeom prst="rect">
            <a:avLst/>
          </a:prstGeom>
          <a:noFill/>
          <a:ln>
            <a:noFill/>
          </a:ln>
        </p:spPr>
        <p:txBody>
          <a:bodyPr spcFirstLastPara="1" wrap="square" lIns="91425" tIns="45700" rIns="91425" bIns="45700" anchor="b" anchorCtr="0">
            <a:noAutofit/>
          </a:bodyPr>
          <a:lstStyle>
            <a:lvl1pPr lvl="0" algn="l">
              <a:lnSpc>
                <a:spcPct val="120000"/>
              </a:lnSpc>
              <a:spcBef>
                <a:spcPts val="0"/>
              </a:spcBef>
              <a:spcAft>
                <a:spcPts val="0"/>
              </a:spcAft>
              <a:buClr>
                <a:srgbClr val="000000"/>
              </a:buClr>
              <a:buSzPts val="4000"/>
              <a:buFont typeface="Libre Franklin Black"/>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8"/>
          <p:cNvSpPr>
            <a:spLocks noGrp="1"/>
          </p:cNvSpPr>
          <p:nvPr>
            <p:ph type="pic" idx="2"/>
          </p:nvPr>
        </p:nvSpPr>
        <p:spPr>
          <a:xfrm>
            <a:off x="5674810" y="657055"/>
            <a:ext cx="5831389" cy="5515146"/>
          </a:xfrm>
          <a:prstGeom prst="rect">
            <a:avLst/>
          </a:prstGeom>
          <a:noFill/>
          <a:ln>
            <a:noFill/>
          </a:ln>
        </p:spPr>
      </p:sp>
      <p:sp>
        <p:nvSpPr>
          <p:cNvPr id="73" name="Google Shape;73;p58"/>
          <p:cNvSpPr txBox="1">
            <a:spLocks noGrp="1"/>
          </p:cNvSpPr>
          <p:nvPr>
            <p:ph type="body" idx="1"/>
          </p:nvPr>
        </p:nvSpPr>
        <p:spPr>
          <a:xfrm>
            <a:off x="1219199" y="3484210"/>
            <a:ext cx="3768934" cy="237684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58"/>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58"/>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8"/>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1219200" y="365125"/>
            <a:ext cx="9493249" cy="1577975"/>
          </a:xfrm>
          <a:prstGeom prst="rect">
            <a:avLst/>
          </a:prstGeom>
          <a:noFill/>
          <a:ln>
            <a:noFill/>
          </a:ln>
        </p:spPr>
        <p:txBody>
          <a:bodyPr spcFirstLastPara="1" wrap="square" lIns="91425" tIns="45700" rIns="91425" bIns="45700" anchor="b" anchorCtr="0">
            <a:normAutofit/>
          </a:bodyPr>
          <a:lstStyle>
            <a:lvl1pPr marR="0" lvl="0" algn="l" rtl="0">
              <a:lnSpc>
                <a:spcPct val="120000"/>
              </a:lnSpc>
              <a:spcBef>
                <a:spcPts val="0"/>
              </a:spcBef>
              <a:spcAft>
                <a:spcPts val="0"/>
              </a:spcAft>
              <a:buClr>
                <a:srgbClr val="000000"/>
              </a:buClr>
              <a:buSzPts val="4000"/>
              <a:buFont typeface="Libre Franklin Black"/>
              <a:buNone/>
              <a:defRPr sz="4000" b="0" i="1" u="none" strike="noStrike" cap="none">
                <a:solidFill>
                  <a:srgbClr val="000000"/>
                </a:solidFill>
                <a:highlight>
                  <a:srgbClr val="FFFF00"/>
                </a:highlight>
                <a:latin typeface="Libre Franklin Black"/>
                <a:ea typeface="Libre Franklin Black"/>
                <a:cs typeface="Libre Franklin Black"/>
                <a:sym typeface="Libre Franklin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9"/>
          <p:cNvSpPr txBox="1">
            <a:spLocks noGrp="1"/>
          </p:cNvSpPr>
          <p:nvPr>
            <p:ph type="body" idx="1"/>
          </p:nvPr>
        </p:nvSpPr>
        <p:spPr>
          <a:xfrm>
            <a:off x="1219200" y="2318032"/>
            <a:ext cx="9493250" cy="3854167"/>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onsolas"/>
                <a:ea typeface="Consolas"/>
                <a:cs typeface="Consolas"/>
                <a:sym typeface="Consolas"/>
              </a:defRPr>
            </a:lvl1pPr>
            <a:lvl2pPr marL="914400" marR="0" lvl="1" indent="-317500" algn="l" rtl="0">
              <a:lnSpc>
                <a:spcPct val="120000"/>
              </a:lnSpc>
              <a:spcBef>
                <a:spcPts val="500"/>
              </a:spcBef>
              <a:spcAft>
                <a:spcPts val="0"/>
              </a:spcAft>
              <a:buClr>
                <a:schemeClr val="dk1"/>
              </a:buClr>
              <a:buSzPts val="1400"/>
              <a:buFont typeface="Consolas"/>
              <a:buChar char="+"/>
              <a:defRPr sz="1400" b="0" i="0" u="none" strike="noStrike" cap="none">
                <a:solidFill>
                  <a:schemeClr val="dk1"/>
                </a:solidFill>
                <a:latin typeface="Consolas"/>
                <a:ea typeface="Consolas"/>
                <a:cs typeface="Consolas"/>
                <a:sym typeface="Consolas"/>
              </a:defRPr>
            </a:lvl2pPr>
            <a:lvl3pPr marL="1371600" marR="0" lvl="2"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Consolas"/>
                <a:ea typeface="Consolas"/>
                <a:cs typeface="Consolas"/>
                <a:sym typeface="Consolas"/>
              </a:defRPr>
            </a:lvl3pPr>
            <a:lvl4pPr marL="1828800" marR="0" lvl="3" indent="-304800" algn="l" rtl="0">
              <a:lnSpc>
                <a:spcPct val="120000"/>
              </a:lnSpc>
              <a:spcBef>
                <a:spcPts val="500"/>
              </a:spcBef>
              <a:spcAft>
                <a:spcPts val="0"/>
              </a:spcAft>
              <a:buClr>
                <a:schemeClr val="dk1"/>
              </a:buClr>
              <a:buSzPts val="1200"/>
              <a:buFont typeface="Consolas"/>
              <a:buChar char="+"/>
              <a:defRPr sz="1200" b="0" i="0" u="none" strike="noStrike" cap="none">
                <a:solidFill>
                  <a:schemeClr val="dk1"/>
                </a:solidFill>
                <a:latin typeface="Consolas"/>
                <a:ea typeface="Consolas"/>
                <a:cs typeface="Consolas"/>
                <a:sym typeface="Consolas"/>
              </a:defRPr>
            </a:lvl4pPr>
            <a:lvl5pPr marL="2286000" marR="0" lvl="4"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Consolas"/>
                <a:ea typeface="Consolas"/>
                <a:cs typeface="Consolas"/>
                <a:sym typeface="Consola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nsolas"/>
                <a:ea typeface="Consolas"/>
                <a:cs typeface="Consolas"/>
                <a:sym typeface="Consolas"/>
              </a:defRPr>
            </a:lvl9pPr>
          </a:lstStyle>
          <a:p>
            <a:endParaRPr/>
          </a:p>
        </p:txBody>
      </p:sp>
      <p:sp>
        <p:nvSpPr>
          <p:cNvPr id="12" name="Google Shape;12;p49"/>
          <p:cNvSpPr txBox="1">
            <a:spLocks noGrp="1"/>
          </p:cNvSpPr>
          <p:nvPr>
            <p:ph type="dt" idx="10"/>
          </p:nvPr>
        </p:nvSpPr>
        <p:spPr>
          <a:xfrm rot="-5400000">
            <a:off x="-1029207" y="4680813"/>
            <a:ext cx="275833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1"/>
                </a:solidFill>
                <a:latin typeface="Consolas"/>
                <a:ea typeface="Consolas"/>
                <a:cs typeface="Consolas"/>
                <a:sym typeface="Consolas"/>
              </a:defRPr>
            </a:lvl1pPr>
            <a:lvl2pPr marR="0" lvl="1"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2pPr>
            <a:lvl3pPr marR="0" lvl="2"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3pPr>
            <a:lvl4pPr marR="0" lvl="3"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4pPr>
            <a:lvl5pPr marR="0" lvl="4"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5pPr>
            <a:lvl6pPr marR="0" lvl="5"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6pPr>
            <a:lvl7pPr marR="0" lvl="6"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7pPr>
            <a:lvl8pPr marR="0" lvl="7"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8pPr>
            <a:lvl9pPr marR="0" lvl="8"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9pPr>
          </a:lstStyle>
          <a:p>
            <a:endParaRPr/>
          </a:p>
        </p:txBody>
      </p:sp>
      <p:sp>
        <p:nvSpPr>
          <p:cNvPr id="13" name="Google Shape;13;p49"/>
          <p:cNvSpPr txBox="1">
            <a:spLocks noGrp="1"/>
          </p:cNvSpPr>
          <p:nvPr>
            <p:ph type="ftr" idx="11"/>
          </p:nvPr>
        </p:nvSpPr>
        <p:spPr>
          <a:xfrm>
            <a:off x="661112" y="6356350"/>
            <a:ext cx="550968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1"/>
                </a:solidFill>
                <a:latin typeface="Consolas"/>
                <a:ea typeface="Consolas"/>
                <a:cs typeface="Consolas"/>
                <a:sym typeface="Consolas"/>
              </a:defRPr>
            </a:lvl1pPr>
            <a:lvl2pPr marR="0" lvl="1"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2pPr>
            <a:lvl3pPr marR="0" lvl="2"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3pPr>
            <a:lvl4pPr marR="0" lvl="3"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4pPr>
            <a:lvl5pPr marR="0" lvl="4"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5pPr>
            <a:lvl6pPr marR="0" lvl="5"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6pPr>
            <a:lvl7pPr marR="0" lvl="6"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7pPr>
            <a:lvl8pPr marR="0" lvl="7"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8pPr>
            <a:lvl9pPr marR="0" lvl="8" algn="l" rtl="0">
              <a:spcBef>
                <a:spcPts val="0"/>
              </a:spcBef>
              <a:spcAft>
                <a:spcPts val="0"/>
              </a:spcAft>
              <a:buSzPts val="1400"/>
              <a:buNone/>
              <a:defRPr sz="1800" b="0" i="0" u="none" strike="noStrike" cap="none">
                <a:solidFill>
                  <a:schemeClr val="dk1"/>
                </a:solidFill>
                <a:latin typeface="Consolas"/>
                <a:ea typeface="Consolas"/>
                <a:cs typeface="Consolas"/>
                <a:sym typeface="Consolas"/>
              </a:defRPr>
            </a:lvl9pPr>
          </a:lstStyle>
          <a:p>
            <a:endParaRPr/>
          </a:p>
        </p:txBody>
      </p:sp>
      <p:sp>
        <p:nvSpPr>
          <p:cNvPr id="14" name="Google Shape;14;p49"/>
          <p:cNvSpPr txBox="1">
            <a:spLocks noGrp="1"/>
          </p:cNvSpPr>
          <p:nvPr>
            <p:ph type="sldNum" idx="12"/>
          </p:nvPr>
        </p:nvSpPr>
        <p:spPr>
          <a:xfrm>
            <a:off x="10905482" y="6356350"/>
            <a:ext cx="111208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dk1"/>
                </a:solidFill>
                <a:latin typeface="Consolas"/>
                <a:ea typeface="Consolas"/>
                <a:cs typeface="Consolas"/>
                <a:sym typeface="Consolas"/>
              </a:defRPr>
            </a:lvl1pPr>
            <a:lvl2pPr marL="0" marR="0" lvl="1" indent="0" algn="r" rtl="0">
              <a:spcBef>
                <a:spcPts val="0"/>
              </a:spcBef>
              <a:buNone/>
              <a:defRPr sz="1100" b="0" i="0" u="none" strike="noStrike" cap="none">
                <a:solidFill>
                  <a:schemeClr val="dk1"/>
                </a:solidFill>
                <a:latin typeface="Consolas"/>
                <a:ea typeface="Consolas"/>
                <a:cs typeface="Consolas"/>
                <a:sym typeface="Consolas"/>
              </a:defRPr>
            </a:lvl2pPr>
            <a:lvl3pPr marL="0" marR="0" lvl="2" indent="0" algn="r" rtl="0">
              <a:spcBef>
                <a:spcPts val="0"/>
              </a:spcBef>
              <a:buNone/>
              <a:defRPr sz="1100" b="0" i="0" u="none" strike="noStrike" cap="none">
                <a:solidFill>
                  <a:schemeClr val="dk1"/>
                </a:solidFill>
                <a:latin typeface="Consolas"/>
                <a:ea typeface="Consolas"/>
                <a:cs typeface="Consolas"/>
                <a:sym typeface="Consolas"/>
              </a:defRPr>
            </a:lvl3pPr>
            <a:lvl4pPr marL="0" marR="0" lvl="3" indent="0" algn="r" rtl="0">
              <a:spcBef>
                <a:spcPts val="0"/>
              </a:spcBef>
              <a:buNone/>
              <a:defRPr sz="1100" b="0" i="0" u="none" strike="noStrike" cap="none">
                <a:solidFill>
                  <a:schemeClr val="dk1"/>
                </a:solidFill>
                <a:latin typeface="Consolas"/>
                <a:ea typeface="Consolas"/>
                <a:cs typeface="Consolas"/>
                <a:sym typeface="Consolas"/>
              </a:defRPr>
            </a:lvl4pPr>
            <a:lvl5pPr marL="0" marR="0" lvl="4" indent="0" algn="r" rtl="0">
              <a:spcBef>
                <a:spcPts val="0"/>
              </a:spcBef>
              <a:buNone/>
              <a:defRPr sz="1100" b="0" i="0" u="none" strike="noStrike" cap="none">
                <a:solidFill>
                  <a:schemeClr val="dk1"/>
                </a:solidFill>
                <a:latin typeface="Consolas"/>
                <a:ea typeface="Consolas"/>
                <a:cs typeface="Consolas"/>
                <a:sym typeface="Consolas"/>
              </a:defRPr>
            </a:lvl5pPr>
            <a:lvl6pPr marL="0" marR="0" lvl="5" indent="0" algn="r" rtl="0">
              <a:spcBef>
                <a:spcPts val="0"/>
              </a:spcBef>
              <a:buNone/>
              <a:defRPr sz="1100" b="0" i="0" u="none" strike="noStrike" cap="none">
                <a:solidFill>
                  <a:schemeClr val="dk1"/>
                </a:solidFill>
                <a:latin typeface="Consolas"/>
                <a:ea typeface="Consolas"/>
                <a:cs typeface="Consolas"/>
                <a:sym typeface="Consolas"/>
              </a:defRPr>
            </a:lvl6pPr>
            <a:lvl7pPr marL="0" marR="0" lvl="6" indent="0" algn="r" rtl="0">
              <a:spcBef>
                <a:spcPts val="0"/>
              </a:spcBef>
              <a:buNone/>
              <a:defRPr sz="1100" b="0" i="0" u="none" strike="noStrike" cap="none">
                <a:solidFill>
                  <a:schemeClr val="dk1"/>
                </a:solidFill>
                <a:latin typeface="Consolas"/>
                <a:ea typeface="Consolas"/>
                <a:cs typeface="Consolas"/>
                <a:sym typeface="Consolas"/>
              </a:defRPr>
            </a:lvl7pPr>
            <a:lvl8pPr marL="0" marR="0" lvl="7" indent="0" algn="r" rtl="0">
              <a:spcBef>
                <a:spcPts val="0"/>
              </a:spcBef>
              <a:buNone/>
              <a:defRPr sz="1100" b="0" i="0" u="none" strike="noStrike" cap="none">
                <a:solidFill>
                  <a:schemeClr val="dk1"/>
                </a:solidFill>
                <a:latin typeface="Consolas"/>
                <a:ea typeface="Consolas"/>
                <a:cs typeface="Consolas"/>
                <a:sym typeface="Consolas"/>
              </a:defRPr>
            </a:lvl8pPr>
            <a:lvl9pPr marL="0" marR="0" lvl="8" indent="0" algn="r" rtl="0">
              <a:spcBef>
                <a:spcPts val="0"/>
              </a:spcBef>
              <a:buNone/>
              <a:defRPr sz="1100" b="0" i="0" u="none" strike="noStrike" cap="none">
                <a:solidFill>
                  <a:schemeClr val="dk1"/>
                </a:solidFill>
                <a:latin typeface="Consolas"/>
                <a:ea typeface="Consolas"/>
                <a:cs typeface="Consolas"/>
                <a:sym typeface="Consolas"/>
              </a:defRPr>
            </a:lvl9pPr>
          </a:lstStyle>
          <a:p>
            <a:pPr marL="0" lvl="0" indent="0" algn="r" rtl="0">
              <a:spcBef>
                <a:spcPts val="0"/>
              </a:spcBef>
              <a:spcAft>
                <a:spcPts val="0"/>
              </a:spcAft>
              <a:buNone/>
            </a:pPr>
            <a:fld id="{00000000-1234-1234-1234-123412341234}" type="slidenum">
              <a:rPr lang="en-US"/>
              <a:t>‹#›</a:t>
            </a:fld>
            <a:endParaRPr/>
          </a:p>
        </p:txBody>
      </p:sp>
      <p:grpSp>
        <p:nvGrpSpPr>
          <p:cNvPr id="15" name="Google Shape;15;p49"/>
          <p:cNvGrpSpPr/>
          <p:nvPr/>
        </p:nvGrpSpPr>
        <p:grpSpPr>
          <a:xfrm>
            <a:off x="174436" y="6356005"/>
            <a:ext cx="358083" cy="358083"/>
            <a:chOff x="4135740" y="1745599"/>
            <a:chExt cx="558732" cy="558732"/>
          </a:xfrm>
        </p:grpSpPr>
        <p:grpSp>
          <p:nvGrpSpPr>
            <p:cNvPr id="16" name="Google Shape;16;p49"/>
            <p:cNvGrpSpPr/>
            <p:nvPr/>
          </p:nvGrpSpPr>
          <p:grpSpPr>
            <a:xfrm>
              <a:off x="4135740" y="1745599"/>
              <a:ext cx="558732" cy="558732"/>
              <a:chOff x="1028007" y="1706560"/>
              <a:chExt cx="575710" cy="575710"/>
            </a:xfrm>
          </p:grpSpPr>
          <p:cxnSp>
            <p:nvCxnSpPr>
              <p:cNvPr id="17" name="Google Shape;17;p49"/>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18" name="Google Shape;18;p49"/>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19" name="Google Shape;19;p49"/>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
        <p:cNvGrpSpPr/>
        <p:nvPr/>
      </p:nvGrpSpPr>
      <p:grpSpPr>
        <a:xfrm>
          <a:off x="0" y="0"/>
          <a:ext cx="0" cy="0"/>
          <a:chOff x="0" y="0"/>
          <a:chExt cx="0" cy="0"/>
        </a:xfrm>
      </p:grpSpPr>
      <p:sp>
        <p:nvSpPr>
          <p:cNvPr id="93" name="Google Shape;93;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94" name="Google Shape;94;p1"/>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95" name="Google Shape;95;p1" descr="An abstract genetic concept"/>
          <p:cNvPicPr preferRelativeResize="0"/>
          <p:nvPr/>
        </p:nvPicPr>
        <p:blipFill rotWithShape="1">
          <a:blip r:embed="rId4">
            <a:alphaModFix amt="84000"/>
          </a:blip>
          <a:srcRect t="25613" b="18137"/>
          <a:stretch/>
        </p:blipFill>
        <p:spPr>
          <a:xfrm>
            <a:off x="0" y="-5"/>
            <a:ext cx="12191980" cy="6857990"/>
          </a:xfrm>
          <a:prstGeom prst="rect">
            <a:avLst/>
          </a:prstGeom>
          <a:noFill/>
          <a:ln>
            <a:noFill/>
          </a:ln>
        </p:spPr>
      </p:pic>
      <p:sp>
        <p:nvSpPr>
          <p:cNvPr id="96" name="Google Shape;96;p1"/>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onsolas"/>
              <a:ea typeface="Consolas"/>
              <a:cs typeface="Consolas"/>
              <a:sym typeface="Consolas"/>
            </a:endParaRPr>
          </a:p>
        </p:txBody>
      </p:sp>
      <p:sp>
        <p:nvSpPr>
          <p:cNvPr id="97" name="Google Shape;97;p1"/>
          <p:cNvSpPr txBox="1">
            <a:spLocks noGrp="1"/>
          </p:cNvSpPr>
          <p:nvPr>
            <p:ph type="ctrTitle"/>
          </p:nvPr>
        </p:nvSpPr>
        <p:spPr>
          <a:xfrm>
            <a:off x="685801" y="977264"/>
            <a:ext cx="6561245" cy="160304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20000"/>
              </a:lnSpc>
              <a:spcBef>
                <a:spcPts val="0"/>
              </a:spcBef>
              <a:spcAft>
                <a:spcPts val="0"/>
              </a:spcAft>
              <a:buClr>
                <a:schemeClr val="lt1"/>
              </a:buClr>
              <a:buSzPct val="100000"/>
              <a:buFont typeface="Times New Roman"/>
              <a:buNone/>
            </a:pPr>
            <a:r>
              <a:rPr lang="en-US" sz="4000" b="1" u="sng" dirty="0">
                <a:solidFill>
                  <a:schemeClr val="tx1"/>
                </a:solidFill>
                <a:latin typeface="Times New Roman"/>
                <a:ea typeface="Times New Roman"/>
                <a:cs typeface="Times New Roman"/>
                <a:sym typeface="Times New Roman"/>
              </a:rPr>
              <a:t>Customer Personality Analysis</a:t>
            </a:r>
            <a:br>
              <a:rPr lang="en-US" sz="4000" dirty="0">
                <a:solidFill>
                  <a:schemeClr val="tx1"/>
                </a:solidFill>
                <a:latin typeface="Times New Roman"/>
                <a:ea typeface="Times New Roman"/>
                <a:cs typeface="Times New Roman"/>
                <a:sym typeface="Times New Roman"/>
              </a:rPr>
            </a:br>
            <a:endParaRPr sz="4000" dirty="0">
              <a:solidFill>
                <a:schemeClr val="tx1"/>
              </a:solidFill>
              <a:latin typeface="Times New Roman"/>
              <a:ea typeface="Times New Roman"/>
              <a:cs typeface="Times New Roman"/>
              <a:sym typeface="Times New Roman"/>
            </a:endParaRPr>
          </a:p>
        </p:txBody>
      </p:sp>
      <p:grpSp>
        <p:nvGrpSpPr>
          <p:cNvPr id="99" name="Google Shape;99;p1"/>
          <p:cNvGrpSpPr/>
          <p:nvPr/>
        </p:nvGrpSpPr>
        <p:grpSpPr>
          <a:xfrm>
            <a:off x="174436" y="6388259"/>
            <a:ext cx="358083" cy="368964"/>
            <a:chOff x="4135740" y="1795926"/>
            <a:chExt cx="558732" cy="575710"/>
          </a:xfrm>
        </p:grpSpPr>
        <p:grpSp>
          <p:nvGrpSpPr>
            <p:cNvPr id="100" name="Google Shape;100;p1"/>
            <p:cNvGrpSpPr/>
            <p:nvPr/>
          </p:nvGrpSpPr>
          <p:grpSpPr>
            <a:xfrm>
              <a:off x="4135740" y="1795926"/>
              <a:ext cx="558732" cy="575710"/>
              <a:chOff x="1028007" y="1706560"/>
              <a:chExt cx="575710" cy="575710"/>
            </a:xfrm>
          </p:grpSpPr>
          <p:cxnSp>
            <p:nvCxnSpPr>
              <p:cNvPr id="101" name="Google Shape;101;p1"/>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102" name="Google Shape;102;p1"/>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103" name="Google Shape;103;p1"/>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
        <p:nvSpPr>
          <p:cNvPr id="2" name="TextBox 1">
            <a:extLst>
              <a:ext uri="{FF2B5EF4-FFF2-40B4-BE49-F238E27FC236}">
                <a16:creationId xmlns:a16="http://schemas.microsoft.com/office/drawing/2014/main" id="{D2BCB514-2059-3D83-2AE2-22936D2F86BD}"/>
              </a:ext>
            </a:extLst>
          </p:cNvPr>
          <p:cNvSpPr txBox="1"/>
          <p:nvPr/>
        </p:nvSpPr>
        <p:spPr>
          <a:xfrm>
            <a:off x="685781" y="2180196"/>
            <a:ext cx="5295900" cy="400110"/>
          </a:xfrm>
          <a:prstGeom prst="rect">
            <a:avLst/>
          </a:prstGeom>
          <a:noFill/>
        </p:spPr>
        <p:txBody>
          <a:bodyPr wrap="square" rtlCol="0">
            <a:spAutoFit/>
          </a:bodyPr>
          <a:lstStyle/>
          <a:p>
            <a:r>
              <a:rPr lang="en-US" sz="2000" u="sng" dirty="0">
                <a:highlight>
                  <a:srgbClr val="FFFF00"/>
                </a:highlight>
              </a:rPr>
              <a:t>Group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4"/>
        <p:cNvGrpSpPr/>
        <p:nvPr/>
      </p:nvGrpSpPr>
      <p:grpSpPr>
        <a:xfrm>
          <a:off x="0" y="0"/>
          <a:ext cx="0" cy="0"/>
          <a:chOff x="0" y="0"/>
          <a:chExt cx="0" cy="0"/>
        </a:xfrm>
      </p:grpSpPr>
      <p:grpSp>
        <p:nvGrpSpPr>
          <p:cNvPr id="235" name="Google Shape;235;p10"/>
          <p:cNvGrpSpPr/>
          <p:nvPr/>
        </p:nvGrpSpPr>
        <p:grpSpPr>
          <a:xfrm>
            <a:off x="174436" y="6388259"/>
            <a:ext cx="358083" cy="368964"/>
            <a:chOff x="4135740" y="1795926"/>
            <a:chExt cx="558732" cy="575710"/>
          </a:xfrm>
        </p:grpSpPr>
        <p:grpSp>
          <p:nvGrpSpPr>
            <p:cNvPr id="236" name="Google Shape;236;p10"/>
            <p:cNvGrpSpPr/>
            <p:nvPr/>
          </p:nvGrpSpPr>
          <p:grpSpPr>
            <a:xfrm>
              <a:off x="4135740" y="1795926"/>
              <a:ext cx="558732" cy="575710"/>
              <a:chOff x="1028007" y="1706560"/>
              <a:chExt cx="575710" cy="575710"/>
            </a:xfrm>
          </p:grpSpPr>
          <p:cxnSp>
            <p:nvCxnSpPr>
              <p:cNvPr id="237" name="Google Shape;237;p10"/>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238" name="Google Shape;238;p10"/>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239" name="Google Shape;239;p10"/>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240" name="Google Shape;240;p1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241" name="Google Shape;241;p10"/>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242" name="Google Shape;242;p10" descr="A screenshot of a computer&#10;&#10;Description automatically generated"/>
          <p:cNvPicPr preferRelativeResize="0">
            <a:picLocks noGrp="1"/>
          </p:cNvPicPr>
          <p:nvPr>
            <p:ph type="body" idx="1"/>
          </p:nvPr>
        </p:nvPicPr>
        <p:blipFill rotWithShape="1">
          <a:blip r:embed="rId4">
            <a:alphaModFix amt="84000"/>
          </a:blip>
          <a:srcRect b="13461"/>
          <a:stretch/>
        </p:blipFill>
        <p:spPr>
          <a:xfrm>
            <a:off x="20" y="10"/>
            <a:ext cx="12191980" cy="6857990"/>
          </a:xfrm>
          <a:prstGeom prst="rect">
            <a:avLst/>
          </a:prstGeom>
          <a:noFill/>
          <a:ln>
            <a:noFill/>
          </a:ln>
        </p:spPr>
      </p:pic>
      <p:sp>
        <p:nvSpPr>
          <p:cNvPr id="243" name="Google Shape;243;p10"/>
          <p:cNvSpPr/>
          <p:nvPr/>
        </p:nvSpPr>
        <p:spPr>
          <a:xfrm rot="-5400000">
            <a:off x="-729944" y="729943"/>
            <a:ext cx="6858000" cy="5398113"/>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244" name="Google Shape;244;p10"/>
          <p:cNvSpPr txBox="1">
            <a:spLocks noGrp="1"/>
          </p:cNvSpPr>
          <p:nvPr>
            <p:ph type="title"/>
          </p:nvPr>
        </p:nvSpPr>
        <p:spPr>
          <a:xfrm>
            <a:off x="5117794" y="3428999"/>
            <a:ext cx="6448130" cy="1569719"/>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rgbClr val="000000"/>
              </a:buClr>
              <a:buSzPts val="2200"/>
              <a:buFont typeface="Libre Franklin Black"/>
              <a:buNone/>
            </a:pPr>
            <a:r>
              <a:rPr lang="en-US" sz="2200" i="1">
                <a:solidFill>
                  <a:srgbClr val="000000"/>
                </a:solidFill>
                <a:highlight>
                  <a:srgbClr val="FFFF00"/>
                </a:highlight>
                <a:latin typeface="Libre Franklin Black"/>
                <a:ea typeface="Libre Franklin Black"/>
                <a:cs typeface="Libre Franklin Black"/>
                <a:sym typeface="Libre Franklin Black"/>
              </a:rPr>
              <a:t>Finding Missing Values, Duplicate Rows, and Removing Redundant Rows </a:t>
            </a:r>
            <a:endParaRPr/>
          </a:p>
        </p:txBody>
      </p:sp>
      <p:grpSp>
        <p:nvGrpSpPr>
          <p:cNvPr id="245" name="Google Shape;245;p10"/>
          <p:cNvGrpSpPr/>
          <p:nvPr/>
        </p:nvGrpSpPr>
        <p:grpSpPr>
          <a:xfrm>
            <a:off x="174436" y="6388259"/>
            <a:ext cx="358083" cy="368964"/>
            <a:chOff x="4135740" y="1795926"/>
            <a:chExt cx="558732" cy="575710"/>
          </a:xfrm>
        </p:grpSpPr>
        <p:grpSp>
          <p:nvGrpSpPr>
            <p:cNvPr id="246" name="Google Shape;246;p10"/>
            <p:cNvGrpSpPr/>
            <p:nvPr/>
          </p:nvGrpSpPr>
          <p:grpSpPr>
            <a:xfrm>
              <a:off x="4135740" y="1795926"/>
              <a:ext cx="558732" cy="575710"/>
              <a:chOff x="1028007" y="1706560"/>
              <a:chExt cx="575710" cy="575710"/>
            </a:xfrm>
          </p:grpSpPr>
          <p:cxnSp>
            <p:nvCxnSpPr>
              <p:cNvPr id="247" name="Google Shape;247;p10"/>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248" name="Google Shape;248;p10"/>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249" name="Google Shape;249;p10"/>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250" name="Google Shape;250;p10"/>
          <p:cNvSpPr txBox="1"/>
          <p:nvPr/>
        </p:nvSpPr>
        <p:spPr>
          <a:xfrm>
            <a:off x="5398113" y="4436533"/>
            <a:ext cx="562548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In the above cell, "Z_CostContact" and "Z_Revenue" have the identical value in every row, thus they won't contribute anything to the model's creation. So we drop these two columns</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4"/>
        <p:cNvGrpSpPr/>
        <p:nvPr/>
      </p:nvGrpSpPr>
      <p:grpSpPr>
        <a:xfrm>
          <a:off x="0" y="0"/>
          <a:ext cx="0" cy="0"/>
          <a:chOff x="0" y="0"/>
          <a:chExt cx="0" cy="0"/>
        </a:xfrm>
      </p:grpSpPr>
      <p:grpSp>
        <p:nvGrpSpPr>
          <p:cNvPr id="255" name="Google Shape;255;p11"/>
          <p:cNvGrpSpPr/>
          <p:nvPr/>
        </p:nvGrpSpPr>
        <p:grpSpPr>
          <a:xfrm>
            <a:off x="174436" y="6388259"/>
            <a:ext cx="358083" cy="368964"/>
            <a:chOff x="4135740" y="1795926"/>
            <a:chExt cx="558732" cy="575710"/>
          </a:xfrm>
        </p:grpSpPr>
        <p:grpSp>
          <p:nvGrpSpPr>
            <p:cNvPr id="256" name="Google Shape;256;p11"/>
            <p:cNvGrpSpPr/>
            <p:nvPr/>
          </p:nvGrpSpPr>
          <p:grpSpPr>
            <a:xfrm>
              <a:off x="4135740" y="1795926"/>
              <a:ext cx="558732" cy="575710"/>
              <a:chOff x="1028007" y="1706560"/>
              <a:chExt cx="575710" cy="575710"/>
            </a:xfrm>
          </p:grpSpPr>
          <p:cxnSp>
            <p:nvCxnSpPr>
              <p:cNvPr id="257" name="Google Shape;257;p11"/>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258" name="Google Shape;258;p11"/>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259" name="Google Shape;259;p11"/>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260" name="Google Shape;260;p1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261" name="Google Shape;261;p11"/>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262" name="Google Shape;262;p11" descr="A screenshot of a computer&#10;&#10;Description automatically generated"/>
          <p:cNvPicPr preferRelativeResize="0">
            <a:picLocks noGrp="1"/>
          </p:cNvPicPr>
          <p:nvPr>
            <p:ph type="body" idx="1"/>
          </p:nvPr>
        </p:nvPicPr>
        <p:blipFill rotWithShape="1">
          <a:blip r:embed="rId4">
            <a:alphaModFix amt="84000"/>
          </a:blip>
          <a:srcRect b="13461"/>
          <a:stretch/>
        </p:blipFill>
        <p:spPr>
          <a:xfrm>
            <a:off x="20" y="10"/>
            <a:ext cx="12191980" cy="6857990"/>
          </a:xfrm>
          <a:prstGeom prst="rect">
            <a:avLst/>
          </a:prstGeom>
          <a:noFill/>
          <a:ln>
            <a:noFill/>
          </a:ln>
        </p:spPr>
      </p:pic>
      <p:sp>
        <p:nvSpPr>
          <p:cNvPr id="263" name="Google Shape;263;p11"/>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264" name="Google Shape;264;p11"/>
          <p:cNvSpPr txBox="1">
            <a:spLocks noGrp="1"/>
          </p:cNvSpPr>
          <p:nvPr>
            <p:ph type="title"/>
          </p:nvPr>
        </p:nvSpPr>
        <p:spPr>
          <a:xfrm>
            <a:off x="2667001" y="3276599"/>
            <a:ext cx="6561245"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Utilising Univariate_ Analysing and combining related categories into a single column </a:t>
            </a:r>
            <a:endParaRPr sz="2800" i="1">
              <a:solidFill>
                <a:srgbClr val="000000"/>
              </a:solidFill>
              <a:highlight>
                <a:srgbClr val="FFFF00"/>
              </a:highlight>
              <a:latin typeface="Libre Franklin Black"/>
              <a:ea typeface="Libre Franklin Black"/>
              <a:cs typeface="Libre Franklin Black"/>
              <a:sym typeface="Libre Franklin Black"/>
            </a:endParaRPr>
          </a:p>
        </p:txBody>
      </p:sp>
      <p:grpSp>
        <p:nvGrpSpPr>
          <p:cNvPr id="265" name="Google Shape;265;p11"/>
          <p:cNvGrpSpPr/>
          <p:nvPr/>
        </p:nvGrpSpPr>
        <p:grpSpPr>
          <a:xfrm>
            <a:off x="174436" y="6388259"/>
            <a:ext cx="358083" cy="368964"/>
            <a:chOff x="4135740" y="1795926"/>
            <a:chExt cx="558732" cy="575710"/>
          </a:xfrm>
        </p:grpSpPr>
        <p:grpSp>
          <p:nvGrpSpPr>
            <p:cNvPr id="266" name="Google Shape;266;p11"/>
            <p:cNvGrpSpPr/>
            <p:nvPr/>
          </p:nvGrpSpPr>
          <p:grpSpPr>
            <a:xfrm>
              <a:off x="4135740" y="1795926"/>
              <a:ext cx="558732" cy="575710"/>
              <a:chOff x="1028007" y="1706560"/>
              <a:chExt cx="575710" cy="575710"/>
            </a:xfrm>
          </p:grpSpPr>
          <p:cxnSp>
            <p:nvCxnSpPr>
              <p:cNvPr id="267" name="Google Shape;267;p11"/>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268" name="Google Shape;268;p11"/>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269" name="Google Shape;269;p11"/>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3"/>
        <p:cNvGrpSpPr/>
        <p:nvPr/>
      </p:nvGrpSpPr>
      <p:grpSpPr>
        <a:xfrm>
          <a:off x="0" y="0"/>
          <a:ext cx="0" cy="0"/>
          <a:chOff x="0" y="0"/>
          <a:chExt cx="0" cy="0"/>
        </a:xfrm>
      </p:grpSpPr>
      <p:grpSp>
        <p:nvGrpSpPr>
          <p:cNvPr id="274" name="Google Shape;274;p12"/>
          <p:cNvGrpSpPr/>
          <p:nvPr/>
        </p:nvGrpSpPr>
        <p:grpSpPr>
          <a:xfrm>
            <a:off x="174436" y="6388259"/>
            <a:ext cx="358083" cy="368964"/>
            <a:chOff x="4135740" y="1795926"/>
            <a:chExt cx="558732" cy="575710"/>
          </a:xfrm>
        </p:grpSpPr>
        <p:grpSp>
          <p:nvGrpSpPr>
            <p:cNvPr id="275" name="Google Shape;275;p12"/>
            <p:cNvGrpSpPr/>
            <p:nvPr/>
          </p:nvGrpSpPr>
          <p:grpSpPr>
            <a:xfrm>
              <a:off x="4135740" y="1795926"/>
              <a:ext cx="558732" cy="575710"/>
              <a:chOff x="1028007" y="1706560"/>
              <a:chExt cx="575710" cy="575710"/>
            </a:xfrm>
          </p:grpSpPr>
          <p:cxnSp>
            <p:nvCxnSpPr>
              <p:cNvPr id="276" name="Google Shape;276;p12"/>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277" name="Google Shape;277;p12"/>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278" name="Google Shape;278;p12"/>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279" name="Google Shape;279;p1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280" name="Google Shape;280;p12"/>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281" name="Google Shape;281;p12"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282" name="Google Shape;282;p12"/>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283" name="Google Shape;283;p12"/>
          <p:cNvSpPr txBox="1">
            <a:spLocks noGrp="1"/>
          </p:cNvSpPr>
          <p:nvPr>
            <p:ph type="title"/>
          </p:nvPr>
        </p:nvSpPr>
        <p:spPr>
          <a:xfrm>
            <a:off x="3530602" y="1825956"/>
            <a:ext cx="5565370"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400"/>
              <a:buFont typeface="Times New Roman"/>
              <a:buNone/>
            </a:pPr>
            <a:r>
              <a:rPr lang="en-US" sz="2400">
                <a:latin typeface="Times New Roman"/>
                <a:ea typeface="Times New Roman"/>
                <a:cs typeface="Times New Roman"/>
                <a:sym typeface="Times New Roman"/>
              </a:rPr>
              <a:t>Utilising Univariate_ Analysing and combining related categories into a single column </a:t>
            </a:r>
            <a:endParaRPr sz="2200" i="1">
              <a:solidFill>
                <a:srgbClr val="000000"/>
              </a:solidFill>
              <a:highlight>
                <a:srgbClr val="FFFF00"/>
              </a:highlight>
              <a:latin typeface="Libre Franklin Black"/>
              <a:ea typeface="Libre Franklin Black"/>
              <a:cs typeface="Libre Franklin Black"/>
              <a:sym typeface="Libre Franklin Black"/>
            </a:endParaRPr>
          </a:p>
        </p:txBody>
      </p:sp>
      <p:grpSp>
        <p:nvGrpSpPr>
          <p:cNvPr id="284" name="Google Shape;284;p12"/>
          <p:cNvGrpSpPr/>
          <p:nvPr/>
        </p:nvGrpSpPr>
        <p:grpSpPr>
          <a:xfrm>
            <a:off x="174436" y="6388259"/>
            <a:ext cx="358083" cy="368964"/>
            <a:chOff x="4135740" y="1795926"/>
            <a:chExt cx="558732" cy="575710"/>
          </a:xfrm>
        </p:grpSpPr>
        <p:grpSp>
          <p:nvGrpSpPr>
            <p:cNvPr id="285" name="Google Shape;285;p12"/>
            <p:cNvGrpSpPr/>
            <p:nvPr/>
          </p:nvGrpSpPr>
          <p:grpSpPr>
            <a:xfrm>
              <a:off x="4135740" y="1795926"/>
              <a:ext cx="558732" cy="575710"/>
              <a:chOff x="1028007" y="1706560"/>
              <a:chExt cx="575710" cy="575710"/>
            </a:xfrm>
          </p:grpSpPr>
          <p:cxnSp>
            <p:nvCxnSpPr>
              <p:cNvPr id="286" name="Google Shape;286;p12"/>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287" name="Google Shape;287;p12"/>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288" name="Google Shape;288;p12"/>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289" name="Google Shape;289;p12"/>
          <p:cNvSpPr txBox="1"/>
          <p:nvPr/>
        </p:nvSpPr>
        <p:spPr>
          <a:xfrm>
            <a:off x="7890933" y="3810000"/>
            <a:ext cx="372533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The above graph represent year birth and the data is uniformly distributed</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3"/>
        <p:cNvGrpSpPr/>
        <p:nvPr/>
      </p:nvGrpSpPr>
      <p:grpSpPr>
        <a:xfrm>
          <a:off x="0" y="0"/>
          <a:ext cx="0" cy="0"/>
          <a:chOff x="0" y="0"/>
          <a:chExt cx="0" cy="0"/>
        </a:xfrm>
      </p:grpSpPr>
      <p:grpSp>
        <p:nvGrpSpPr>
          <p:cNvPr id="294" name="Google Shape;294;p13"/>
          <p:cNvGrpSpPr/>
          <p:nvPr/>
        </p:nvGrpSpPr>
        <p:grpSpPr>
          <a:xfrm>
            <a:off x="174436" y="6388259"/>
            <a:ext cx="358083" cy="368964"/>
            <a:chOff x="4135740" y="1795926"/>
            <a:chExt cx="558732" cy="575710"/>
          </a:xfrm>
        </p:grpSpPr>
        <p:grpSp>
          <p:nvGrpSpPr>
            <p:cNvPr id="295" name="Google Shape;295;p13"/>
            <p:cNvGrpSpPr/>
            <p:nvPr/>
          </p:nvGrpSpPr>
          <p:grpSpPr>
            <a:xfrm>
              <a:off x="4135740" y="1795926"/>
              <a:ext cx="558732" cy="575710"/>
              <a:chOff x="1028007" y="1706560"/>
              <a:chExt cx="575710" cy="575710"/>
            </a:xfrm>
          </p:grpSpPr>
          <p:cxnSp>
            <p:nvCxnSpPr>
              <p:cNvPr id="296" name="Google Shape;296;p13"/>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297" name="Google Shape;297;p13"/>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298" name="Google Shape;298;p13"/>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299" name="Google Shape;299;p1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300" name="Google Shape;300;p13"/>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301" name="Google Shape;301;p13"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302" name="Google Shape;302;p13"/>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303" name="Google Shape;303;p13"/>
          <p:cNvSpPr txBox="1">
            <a:spLocks noGrp="1"/>
          </p:cNvSpPr>
          <p:nvPr>
            <p:ph type="title"/>
          </p:nvPr>
        </p:nvSpPr>
        <p:spPr>
          <a:xfrm>
            <a:off x="4021088" y="2260599"/>
            <a:ext cx="6561245"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Utilising Univariate_ Analysing and combining related categories into a single column </a:t>
            </a:r>
            <a:endParaRPr sz="2800" i="1">
              <a:solidFill>
                <a:srgbClr val="000000"/>
              </a:solidFill>
              <a:highlight>
                <a:srgbClr val="FFFF00"/>
              </a:highlight>
              <a:latin typeface="Libre Franklin Black"/>
              <a:ea typeface="Libre Franklin Black"/>
              <a:cs typeface="Libre Franklin Black"/>
              <a:sym typeface="Libre Franklin Black"/>
            </a:endParaRPr>
          </a:p>
        </p:txBody>
      </p:sp>
      <p:grpSp>
        <p:nvGrpSpPr>
          <p:cNvPr id="304" name="Google Shape;304;p13"/>
          <p:cNvGrpSpPr/>
          <p:nvPr/>
        </p:nvGrpSpPr>
        <p:grpSpPr>
          <a:xfrm>
            <a:off x="174436" y="6388259"/>
            <a:ext cx="358083" cy="368964"/>
            <a:chOff x="4135740" y="1795926"/>
            <a:chExt cx="558732" cy="575710"/>
          </a:xfrm>
        </p:grpSpPr>
        <p:grpSp>
          <p:nvGrpSpPr>
            <p:cNvPr id="305" name="Google Shape;305;p13"/>
            <p:cNvGrpSpPr/>
            <p:nvPr/>
          </p:nvGrpSpPr>
          <p:grpSpPr>
            <a:xfrm>
              <a:off x="4135740" y="1795926"/>
              <a:ext cx="558732" cy="575710"/>
              <a:chOff x="1028007" y="1706560"/>
              <a:chExt cx="575710" cy="575710"/>
            </a:xfrm>
          </p:grpSpPr>
          <p:cxnSp>
            <p:nvCxnSpPr>
              <p:cNvPr id="306" name="Google Shape;306;p13"/>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307" name="Google Shape;307;p13"/>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308" name="Google Shape;308;p13"/>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09" name="Google Shape;309;p13"/>
          <p:cNvSpPr txBox="1"/>
          <p:nvPr/>
        </p:nvSpPr>
        <p:spPr>
          <a:xfrm>
            <a:off x="5774266" y="3691468"/>
            <a:ext cx="540173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Here we are combining multiple features into  two which are Post Graduate and Under Graduate and according the display count plot majority of the data points is held by Post Graduate</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3"/>
        <p:cNvGrpSpPr/>
        <p:nvPr/>
      </p:nvGrpSpPr>
      <p:grpSpPr>
        <a:xfrm>
          <a:off x="0" y="0"/>
          <a:ext cx="0" cy="0"/>
          <a:chOff x="0" y="0"/>
          <a:chExt cx="0" cy="0"/>
        </a:xfrm>
      </p:grpSpPr>
      <p:grpSp>
        <p:nvGrpSpPr>
          <p:cNvPr id="314" name="Google Shape;314;p14"/>
          <p:cNvGrpSpPr/>
          <p:nvPr/>
        </p:nvGrpSpPr>
        <p:grpSpPr>
          <a:xfrm>
            <a:off x="174436" y="6388259"/>
            <a:ext cx="358083" cy="368964"/>
            <a:chOff x="4135740" y="1795926"/>
            <a:chExt cx="558732" cy="575710"/>
          </a:xfrm>
        </p:grpSpPr>
        <p:grpSp>
          <p:nvGrpSpPr>
            <p:cNvPr id="315" name="Google Shape;315;p14"/>
            <p:cNvGrpSpPr/>
            <p:nvPr/>
          </p:nvGrpSpPr>
          <p:grpSpPr>
            <a:xfrm>
              <a:off x="4135740" y="1795926"/>
              <a:ext cx="558732" cy="575710"/>
              <a:chOff x="1028007" y="1706560"/>
              <a:chExt cx="575710" cy="575710"/>
            </a:xfrm>
          </p:grpSpPr>
          <p:cxnSp>
            <p:nvCxnSpPr>
              <p:cNvPr id="316" name="Google Shape;316;p14"/>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17" name="Google Shape;317;p14"/>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18" name="Google Shape;318;p14"/>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19" name="Google Shape;319;p1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320" name="Google Shape;320;p14"/>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321" name="Google Shape;321;p14"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322" name="Google Shape;322;p14"/>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323" name="Google Shape;323;p14"/>
          <p:cNvSpPr txBox="1">
            <a:spLocks noGrp="1"/>
          </p:cNvSpPr>
          <p:nvPr>
            <p:ph type="title"/>
          </p:nvPr>
        </p:nvSpPr>
        <p:spPr>
          <a:xfrm>
            <a:off x="5543992" y="3699933"/>
            <a:ext cx="5565370"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400"/>
              <a:buFont typeface="Times New Roman"/>
              <a:buNone/>
            </a:pPr>
            <a:r>
              <a:rPr lang="en-US" sz="2400">
                <a:latin typeface="Times New Roman"/>
                <a:ea typeface="Times New Roman"/>
                <a:cs typeface="Times New Roman"/>
                <a:sym typeface="Times New Roman"/>
              </a:rPr>
              <a:t>Utilising Univariate_ Analysing and combining related categories into a single column </a:t>
            </a:r>
            <a:endParaRPr sz="2200" i="1">
              <a:solidFill>
                <a:srgbClr val="000000"/>
              </a:solidFill>
              <a:highlight>
                <a:srgbClr val="FFFF00"/>
              </a:highlight>
              <a:latin typeface="Libre Franklin Black"/>
              <a:ea typeface="Libre Franklin Black"/>
              <a:cs typeface="Libre Franklin Black"/>
              <a:sym typeface="Libre Franklin Black"/>
            </a:endParaRPr>
          </a:p>
        </p:txBody>
      </p:sp>
      <p:grpSp>
        <p:nvGrpSpPr>
          <p:cNvPr id="324" name="Google Shape;324;p14"/>
          <p:cNvGrpSpPr/>
          <p:nvPr/>
        </p:nvGrpSpPr>
        <p:grpSpPr>
          <a:xfrm>
            <a:off x="174436" y="6388259"/>
            <a:ext cx="358083" cy="368964"/>
            <a:chOff x="4135740" y="1795926"/>
            <a:chExt cx="558732" cy="575710"/>
          </a:xfrm>
        </p:grpSpPr>
        <p:grpSp>
          <p:nvGrpSpPr>
            <p:cNvPr id="325" name="Google Shape;325;p14"/>
            <p:cNvGrpSpPr/>
            <p:nvPr/>
          </p:nvGrpSpPr>
          <p:grpSpPr>
            <a:xfrm>
              <a:off x="4135740" y="1795926"/>
              <a:ext cx="558732" cy="575710"/>
              <a:chOff x="1028007" y="1706560"/>
              <a:chExt cx="575710" cy="575710"/>
            </a:xfrm>
          </p:grpSpPr>
          <p:cxnSp>
            <p:nvCxnSpPr>
              <p:cNvPr id="326" name="Google Shape;326;p14"/>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327" name="Google Shape;327;p14"/>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328" name="Google Shape;328;p14"/>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29" name="Google Shape;329;p14"/>
          <p:cNvSpPr txBox="1"/>
          <p:nvPr/>
        </p:nvSpPr>
        <p:spPr>
          <a:xfrm>
            <a:off x="5689600" y="5435600"/>
            <a:ext cx="541976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Here we are combining multiple features into  two which are Single and Relationship. According the display count plot majority of the data points is held by Relationship</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3"/>
        <p:cNvGrpSpPr/>
        <p:nvPr/>
      </p:nvGrpSpPr>
      <p:grpSpPr>
        <a:xfrm>
          <a:off x="0" y="0"/>
          <a:ext cx="0" cy="0"/>
          <a:chOff x="0" y="0"/>
          <a:chExt cx="0" cy="0"/>
        </a:xfrm>
      </p:grpSpPr>
      <p:grpSp>
        <p:nvGrpSpPr>
          <p:cNvPr id="334" name="Google Shape;334;p15"/>
          <p:cNvGrpSpPr/>
          <p:nvPr/>
        </p:nvGrpSpPr>
        <p:grpSpPr>
          <a:xfrm>
            <a:off x="174436" y="6388259"/>
            <a:ext cx="358083" cy="368964"/>
            <a:chOff x="4135740" y="1795926"/>
            <a:chExt cx="558732" cy="575710"/>
          </a:xfrm>
        </p:grpSpPr>
        <p:grpSp>
          <p:nvGrpSpPr>
            <p:cNvPr id="335" name="Google Shape;335;p15"/>
            <p:cNvGrpSpPr/>
            <p:nvPr/>
          </p:nvGrpSpPr>
          <p:grpSpPr>
            <a:xfrm>
              <a:off x="4135740" y="1795926"/>
              <a:ext cx="558732" cy="575710"/>
              <a:chOff x="1028007" y="1706560"/>
              <a:chExt cx="575710" cy="575710"/>
            </a:xfrm>
          </p:grpSpPr>
          <p:cxnSp>
            <p:nvCxnSpPr>
              <p:cNvPr id="336" name="Google Shape;336;p15"/>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37" name="Google Shape;337;p15"/>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38" name="Google Shape;338;p15"/>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39" name="Google Shape;339;p1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340" name="Google Shape;340;p15"/>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341" name="Google Shape;341;p15"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342" name="Google Shape;342;p15"/>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343" name="Google Shape;343;p15"/>
          <p:cNvSpPr txBox="1">
            <a:spLocks noGrp="1"/>
          </p:cNvSpPr>
          <p:nvPr>
            <p:ph type="title"/>
          </p:nvPr>
        </p:nvSpPr>
        <p:spPr>
          <a:xfrm>
            <a:off x="6626630" y="1583265"/>
            <a:ext cx="5565370"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400"/>
              <a:buFont typeface="Times New Roman"/>
              <a:buNone/>
            </a:pPr>
            <a:r>
              <a:rPr lang="en-US" sz="2400">
                <a:latin typeface="Times New Roman"/>
                <a:ea typeface="Times New Roman"/>
                <a:cs typeface="Times New Roman"/>
                <a:sym typeface="Times New Roman"/>
              </a:rPr>
              <a:t>Utilising Univariate_ Analysing and combining related categories into a single column </a:t>
            </a:r>
            <a:endParaRPr sz="2200" i="1">
              <a:solidFill>
                <a:srgbClr val="000000"/>
              </a:solidFill>
              <a:highlight>
                <a:srgbClr val="FFFF00"/>
              </a:highlight>
              <a:latin typeface="Libre Franklin Black"/>
              <a:ea typeface="Libre Franklin Black"/>
              <a:cs typeface="Libre Franklin Black"/>
              <a:sym typeface="Libre Franklin Black"/>
            </a:endParaRPr>
          </a:p>
        </p:txBody>
      </p:sp>
      <p:grpSp>
        <p:nvGrpSpPr>
          <p:cNvPr id="344" name="Google Shape;344;p15"/>
          <p:cNvGrpSpPr/>
          <p:nvPr/>
        </p:nvGrpSpPr>
        <p:grpSpPr>
          <a:xfrm>
            <a:off x="174436" y="6388259"/>
            <a:ext cx="358083" cy="368964"/>
            <a:chOff x="4135740" y="1795926"/>
            <a:chExt cx="558732" cy="575710"/>
          </a:xfrm>
        </p:grpSpPr>
        <p:grpSp>
          <p:nvGrpSpPr>
            <p:cNvPr id="345" name="Google Shape;345;p15"/>
            <p:cNvGrpSpPr/>
            <p:nvPr/>
          </p:nvGrpSpPr>
          <p:grpSpPr>
            <a:xfrm>
              <a:off x="4135740" y="1795926"/>
              <a:ext cx="558732" cy="575710"/>
              <a:chOff x="1028007" y="1706560"/>
              <a:chExt cx="575710" cy="575710"/>
            </a:xfrm>
          </p:grpSpPr>
          <p:cxnSp>
            <p:nvCxnSpPr>
              <p:cNvPr id="346" name="Google Shape;346;p15"/>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347" name="Google Shape;347;p15"/>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348" name="Google Shape;348;p15"/>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49" name="Google Shape;349;p15"/>
          <p:cNvSpPr txBox="1"/>
          <p:nvPr/>
        </p:nvSpPr>
        <p:spPr>
          <a:xfrm>
            <a:off x="6756400" y="3429000"/>
            <a:ext cx="52832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According to the distplot and boxplot. The income column is left skewed as we previously observed, but there are a few outliers which will be address while developing the model.</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3"/>
        <p:cNvGrpSpPr/>
        <p:nvPr/>
      </p:nvGrpSpPr>
      <p:grpSpPr>
        <a:xfrm>
          <a:off x="0" y="0"/>
          <a:ext cx="0" cy="0"/>
          <a:chOff x="0" y="0"/>
          <a:chExt cx="0" cy="0"/>
        </a:xfrm>
      </p:grpSpPr>
      <p:grpSp>
        <p:nvGrpSpPr>
          <p:cNvPr id="354" name="Google Shape;354;p16"/>
          <p:cNvGrpSpPr/>
          <p:nvPr/>
        </p:nvGrpSpPr>
        <p:grpSpPr>
          <a:xfrm>
            <a:off x="174436" y="6388259"/>
            <a:ext cx="358083" cy="368964"/>
            <a:chOff x="4135740" y="1795926"/>
            <a:chExt cx="558732" cy="575710"/>
          </a:xfrm>
        </p:grpSpPr>
        <p:grpSp>
          <p:nvGrpSpPr>
            <p:cNvPr id="355" name="Google Shape;355;p16"/>
            <p:cNvGrpSpPr/>
            <p:nvPr/>
          </p:nvGrpSpPr>
          <p:grpSpPr>
            <a:xfrm>
              <a:off x="4135740" y="1795926"/>
              <a:ext cx="558732" cy="575710"/>
              <a:chOff x="1028007" y="1706560"/>
              <a:chExt cx="575710" cy="575710"/>
            </a:xfrm>
          </p:grpSpPr>
          <p:cxnSp>
            <p:nvCxnSpPr>
              <p:cNvPr id="356" name="Google Shape;356;p16"/>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57" name="Google Shape;357;p16"/>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58" name="Google Shape;358;p16"/>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59" name="Google Shape;359;p1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360" name="Google Shape;360;p16"/>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361" name="Google Shape;361;p16"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362" name="Google Shape;362;p16"/>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363" name="Google Shape;363;p16"/>
          <p:cNvSpPr txBox="1">
            <a:spLocks noGrp="1"/>
          </p:cNvSpPr>
          <p:nvPr>
            <p:ph type="title"/>
          </p:nvPr>
        </p:nvSpPr>
        <p:spPr>
          <a:xfrm>
            <a:off x="5511801" y="1825956"/>
            <a:ext cx="6561245"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Utilising Univariate_ Analysing and combining related categories into a single column </a:t>
            </a:r>
            <a:endParaRPr sz="2800" i="1">
              <a:solidFill>
                <a:srgbClr val="000000"/>
              </a:solidFill>
              <a:highlight>
                <a:srgbClr val="FFFF00"/>
              </a:highlight>
              <a:latin typeface="Libre Franklin Black"/>
              <a:ea typeface="Libre Franklin Black"/>
              <a:cs typeface="Libre Franklin Black"/>
              <a:sym typeface="Libre Franklin Black"/>
            </a:endParaRPr>
          </a:p>
        </p:txBody>
      </p:sp>
      <p:grpSp>
        <p:nvGrpSpPr>
          <p:cNvPr id="364" name="Google Shape;364;p16"/>
          <p:cNvGrpSpPr/>
          <p:nvPr/>
        </p:nvGrpSpPr>
        <p:grpSpPr>
          <a:xfrm>
            <a:off x="174436" y="6388259"/>
            <a:ext cx="358083" cy="368964"/>
            <a:chOff x="4135740" y="1795926"/>
            <a:chExt cx="558732" cy="575710"/>
          </a:xfrm>
        </p:grpSpPr>
        <p:grpSp>
          <p:nvGrpSpPr>
            <p:cNvPr id="365" name="Google Shape;365;p16"/>
            <p:cNvGrpSpPr/>
            <p:nvPr/>
          </p:nvGrpSpPr>
          <p:grpSpPr>
            <a:xfrm>
              <a:off x="4135740" y="1795926"/>
              <a:ext cx="558732" cy="575710"/>
              <a:chOff x="1028007" y="1706560"/>
              <a:chExt cx="575710" cy="575710"/>
            </a:xfrm>
          </p:grpSpPr>
          <p:cxnSp>
            <p:nvCxnSpPr>
              <p:cNvPr id="366" name="Google Shape;366;p16"/>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367" name="Google Shape;367;p16"/>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368" name="Google Shape;368;p16"/>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69" name="Google Shape;369;p16"/>
          <p:cNvSpPr txBox="1"/>
          <p:nvPr/>
        </p:nvSpPr>
        <p:spPr>
          <a:xfrm>
            <a:off x="5706533" y="3589867"/>
            <a:ext cx="612986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Here we have multiple features under children column. According the display count plot majority of the data points is held by 1 child which is followed by zero, then two and three</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3"/>
        <p:cNvGrpSpPr/>
        <p:nvPr/>
      </p:nvGrpSpPr>
      <p:grpSpPr>
        <a:xfrm>
          <a:off x="0" y="0"/>
          <a:ext cx="0" cy="0"/>
          <a:chOff x="0" y="0"/>
          <a:chExt cx="0" cy="0"/>
        </a:xfrm>
      </p:grpSpPr>
      <p:grpSp>
        <p:nvGrpSpPr>
          <p:cNvPr id="374" name="Google Shape;374;p17"/>
          <p:cNvGrpSpPr/>
          <p:nvPr/>
        </p:nvGrpSpPr>
        <p:grpSpPr>
          <a:xfrm>
            <a:off x="174436" y="6388259"/>
            <a:ext cx="358083" cy="368964"/>
            <a:chOff x="4135740" y="1795926"/>
            <a:chExt cx="558732" cy="575710"/>
          </a:xfrm>
        </p:grpSpPr>
        <p:grpSp>
          <p:nvGrpSpPr>
            <p:cNvPr id="375" name="Google Shape;375;p17"/>
            <p:cNvGrpSpPr/>
            <p:nvPr/>
          </p:nvGrpSpPr>
          <p:grpSpPr>
            <a:xfrm>
              <a:off x="4135740" y="1795926"/>
              <a:ext cx="558732" cy="575710"/>
              <a:chOff x="1028007" y="1706560"/>
              <a:chExt cx="575710" cy="575710"/>
            </a:xfrm>
          </p:grpSpPr>
          <p:cxnSp>
            <p:nvCxnSpPr>
              <p:cNvPr id="376" name="Google Shape;376;p17"/>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77" name="Google Shape;377;p17"/>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78" name="Google Shape;378;p17"/>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79" name="Google Shape;379;p1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380" name="Google Shape;380;p17"/>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381" name="Google Shape;381;p17" descr="A screenshot of a computer&#10;&#10;Description automatically generated"/>
          <p:cNvPicPr preferRelativeResize="0">
            <a:picLocks noGrp="1"/>
          </p:cNvPicPr>
          <p:nvPr>
            <p:ph type="body" idx="1"/>
          </p:nvPr>
        </p:nvPicPr>
        <p:blipFill rotWithShape="1">
          <a:blip r:embed="rId4">
            <a:alphaModFix amt="84000"/>
          </a:blip>
          <a:srcRect b="13461"/>
          <a:stretch/>
        </p:blipFill>
        <p:spPr>
          <a:xfrm>
            <a:off x="20" y="10"/>
            <a:ext cx="12191980" cy="6857990"/>
          </a:xfrm>
          <a:prstGeom prst="rect">
            <a:avLst/>
          </a:prstGeom>
          <a:noFill/>
          <a:ln>
            <a:noFill/>
          </a:ln>
        </p:spPr>
      </p:pic>
      <p:sp>
        <p:nvSpPr>
          <p:cNvPr id="382" name="Google Shape;382;p17"/>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383" name="Google Shape;383;p17"/>
          <p:cNvSpPr txBox="1">
            <a:spLocks noGrp="1"/>
          </p:cNvSpPr>
          <p:nvPr>
            <p:ph type="title"/>
          </p:nvPr>
        </p:nvSpPr>
        <p:spPr>
          <a:xfrm>
            <a:off x="532519" y="420489"/>
            <a:ext cx="6595531"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400"/>
              <a:buFont typeface="Times New Roman"/>
              <a:buNone/>
            </a:pPr>
            <a:r>
              <a:rPr lang="en-US" sz="2400">
                <a:latin typeface="Times New Roman"/>
                <a:ea typeface="Times New Roman"/>
                <a:cs typeface="Times New Roman"/>
                <a:sym typeface="Times New Roman"/>
              </a:rPr>
              <a:t>Utilising Univariate_ Analysing and combining related categories into a single column </a:t>
            </a:r>
            <a:endParaRPr sz="2200" i="1">
              <a:solidFill>
                <a:srgbClr val="000000"/>
              </a:solidFill>
              <a:highlight>
                <a:srgbClr val="FFFF00"/>
              </a:highlight>
              <a:latin typeface="Libre Franklin Black"/>
              <a:ea typeface="Libre Franklin Black"/>
              <a:cs typeface="Libre Franklin Black"/>
              <a:sym typeface="Libre Franklin Black"/>
            </a:endParaRPr>
          </a:p>
        </p:txBody>
      </p:sp>
      <p:grpSp>
        <p:nvGrpSpPr>
          <p:cNvPr id="384" name="Google Shape;384;p17"/>
          <p:cNvGrpSpPr/>
          <p:nvPr/>
        </p:nvGrpSpPr>
        <p:grpSpPr>
          <a:xfrm>
            <a:off x="174436" y="6388259"/>
            <a:ext cx="358083" cy="368964"/>
            <a:chOff x="4135740" y="1795926"/>
            <a:chExt cx="558732" cy="575710"/>
          </a:xfrm>
        </p:grpSpPr>
        <p:grpSp>
          <p:nvGrpSpPr>
            <p:cNvPr id="385" name="Google Shape;385;p17"/>
            <p:cNvGrpSpPr/>
            <p:nvPr/>
          </p:nvGrpSpPr>
          <p:grpSpPr>
            <a:xfrm>
              <a:off x="4135740" y="1795926"/>
              <a:ext cx="558732" cy="575710"/>
              <a:chOff x="1028007" y="1706560"/>
              <a:chExt cx="575710" cy="575710"/>
            </a:xfrm>
          </p:grpSpPr>
          <p:cxnSp>
            <p:nvCxnSpPr>
              <p:cNvPr id="386" name="Google Shape;386;p17"/>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387" name="Google Shape;387;p17"/>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388" name="Google Shape;388;p17"/>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89" name="Google Shape;389;p17"/>
          <p:cNvSpPr txBox="1"/>
          <p:nvPr/>
        </p:nvSpPr>
        <p:spPr>
          <a:xfrm>
            <a:off x="3644017" y="2444009"/>
            <a:ext cx="575398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Here we are combining multiple features such as Mnt Wines, Mnt Fruits, Mnt Meat Products, Mnt Fish Products, Mnt Sweet Products, Mnt Gold Products to come up with Expenditure column. </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3"/>
        <p:cNvGrpSpPr/>
        <p:nvPr/>
      </p:nvGrpSpPr>
      <p:grpSpPr>
        <a:xfrm>
          <a:off x="0" y="0"/>
          <a:ext cx="0" cy="0"/>
          <a:chOff x="0" y="0"/>
          <a:chExt cx="0" cy="0"/>
        </a:xfrm>
      </p:grpSpPr>
      <p:grpSp>
        <p:nvGrpSpPr>
          <p:cNvPr id="394" name="Google Shape;394;p18"/>
          <p:cNvGrpSpPr/>
          <p:nvPr/>
        </p:nvGrpSpPr>
        <p:grpSpPr>
          <a:xfrm>
            <a:off x="174436" y="6388259"/>
            <a:ext cx="358083" cy="368964"/>
            <a:chOff x="4135740" y="1795926"/>
            <a:chExt cx="558732" cy="575710"/>
          </a:xfrm>
        </p:grpSpPr>
        <p:grpSp>
          <p:nvGrpSpPr>
            <p:cNvPr id="395" name="Google Shape;395;p18"/>
            <p:cNvGrpSpPr/>
            <p:nvPr/>
          </p:nvGrpSpPr>
          <p:grpSpPr>
            <a:xfrm>
              <a:off x="4135740" y="1795926"/>
              <a:ext cx="558732" cy="575710"/>
              <a:chOff x="1028007" y="1706560"/>
              <a:chExt cx="575710" cy="575710"/>
            </a:xfrm>
          </p:grpSpPr>
          <p:cxnSp>
            <p:nvCxnSpPr>
              <p:cNvPr id="396" name="Google Shape;396;p18"/>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397" name="Google Shape;397;p18"/>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398" name="Google Shape;398;p18"/>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399" name="Google Shape;399;p1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400" name="Google Shape;400;p18"/>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401" name="Google Shape;401;p18"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402" name="Google Shape;402;p18"/>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403" name="Google Shape;403;p18"/>
          <p:cNvSpPr txBox="1">
            <a:spLocks noGrp="1"/>
          </p:cNvSpPr>
          <p:nvPr>
            <p:ph type="title"/>
          </p:nvPr>
        </p:nvSpPr>
        <p:spPr>
          <a:xfrm>
            <a:off x="5274735" y="1549399"/>
            <a:ext cx="6561245"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Utilising Univariate_ Analysing and combining related categories into a single column </a:t>
            </a:r>
            <a:endParaRPr sz="2800" i="1">
              <a:solidFill>
                <a:srgbClr val="000000"/>
              </a:solidFill>
              <a:highlight>
                <a:srgbClr val="FFFF00"/>
              </a:highlight>
              <a:latin typeface="Libre Franklin Black"/>
              <a:ea typeface="Libre Franklin Black"/>
              <a:cs typeface="Libre Franklin Black"/>
              <a:sym typeface="Libre Franklin Black"/>
            </a:endParaRPr>
          </a:p>
        </p:txBody>
      </p:sp>
      <p:grpSp>
        <p:nvGrpSpPr>
          <p:cNvPr id="404" name="Google Shape;404;p18"/>
          <p:cNvGrpSpPr/>
          <p:nvPr/>
        </p:nvGrpSpPr>
        <p:grpSpPr>
          <a:xfrm>
            <a:off x="174436" y="6388259"/>
            <a:ext cx="358083" cy="368964"/>
            <a:chOff x="4135740" y="1795926"/>
            <a:chExt cx="558732" cy="575710"/>
          </a:xfrm>
        </p:grpSpPr>
        <p:grpSp>
          <p:nvGrpSpPr>
            <p:cNvPr id="405" name="Google Shape;405;p18"/>
            <p:cNvGrpSpPr/>
            <p:nvPr/>
          </p:nvGrpSpPr>
          <p:grpSpPr>
            <a:xfrm>
              <a:off x="4135740" y="1795926"/>
              <a:ext cx="558732" cy="575710"/>
              <a:chOff x="1028007" y="1706560"/>
              <a:chExt cx="575710" cy="575710"/>
            </a:xfrm>
          </p:grpSpPr>
          <p:cxnSp>
            <p:nvCxnSpPr>
              <p:cNvPr id="406" name="Google Shape;406;p18"/>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407" name="Google Shape;407;p18"/>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408" name="Google Shape;408;p18"/>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09" name="Google Shape;409;p18"/>
          <p:cNvSpPr txBox="1"/>
          <p:nvPr/>
        </p:nvSpPr>
        <p:spPr>
          <a:xfrm>
            <a:off x="6891867" y="3429000"/>
            <a:ext cx="463973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According to the distplot and boxplot. The expenditure column is left skewed as we previously observed, but there are a few outliers which will be address while developing the model.</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3"/>
        <p:cNvGrpSpPr/>
        <p:nvPr/>
      </p:nvGrpSpPr>
      <p:grpSpPr>
        <a:xfrm>
          <a:off x="0" y="0"/>
          <a:ext cx="0" cy="0"/>
          <a:chOff x="0" y="0"/>
          <a:chExt cx="0" cy="0"/>
        </a:xfrm>
      </p:grpSpPr>
      <p:grpSp>
        <p:nvGrpSpPr>
          <p:cNvPr id="414" name="Google Shape;414;p19"/>
          <p:cNvGrpSpPr/>
          <p:nvPr/>
        </p:nvGrpSpPr>
        <p:grpSpPr>
          <a:xfrm>
            <a:off x="174436" y="6388259"/>
            <a:ext cx="358083" cy="368964"/>
            <a:chOff x="4135740" y="1795926"/>
            <a:chExt cx="558732" cy="575710"/>
          </a:xfrm>
        </p:grpSpPr>
        <p:grpSp>
          <p:nvGrpSpPr>
            <p:cNvPr id="415" name="Google Shape;415;p19"/>
            <p:cNvGrpSpPr/>
            <p:nvPr/>
          </p:nvGrpSpPr>
          <p:grpSpPr>
            <a:xfrm>
              <a:off x="4135740" y="1795926"/>
              <a:ext cx="558732" cy="575710"/>
              <a:chOff x="1028007" y="1706560"/>
              <a:chExt cx="575710" cy="575710"/>
            </a:xfrm>
          </p:grpSpPr>
          <p:cxnSp>
            <p:nvCxnSpPr>
              <p:cNvPr id="416" name="Google Shape;416;p19"/>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417" name="Google Shape;417;p19"/>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418" name="Google Shape;418;p19"/>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19" name="Google Shape;419;p1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420" name="Google Shape;420;p19"/>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421" name="Google Shape;421;p19"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422" name="Google Shape;422;p19"/>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423" name="Google Shape;423;p19"/>
          <p:cNvSpPr txBox="1">
            <a:spLocks noGrp="1"/>
          </p:cNvSpPr>
          <p:nvPr>
            <p:ph type="title"/>
          </p:nvPr>
        </p:nvSpPr>
        <p:spPr>
          <a:xfrm>
            <a:off x="6968069" y="1825956"/>
            <a:ext cx="4986864" cy="1603044"/>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400"/>
              <a:buFont typeface="Times New Roman"/>
              <a:buNone/>
            </a:pPr>
            <a:r>
              <a:rPr lang="en-US" sz="2400">
                <a:latin typeface="Times New Roman"/>
                <a:ea typeface="Times New Roman"/>
                <a:cs typeface="Times New Roman"/>
                <a:sym typeface="Times New Roman"/>
              </a:rPr>
              <a:t>Utilising Univariate_ Analysing and combining related categories into a single column </a:t>
            </a:r>
            <a:endParaRPr sz="2200" i="1">
              <a:solidFill>
                <a:srgbClr val="000000"/>
              </a:solidFill>
              <a:highlight>
                <a:srgbClr val="FFFF00"/>
              </a:highlight>
              <a:latin typeface="Libre Franklin Black"/>
              <a:ea typeface="Libre Franklin Black"/>
              <a:cs typeface="Libre Franklin Black"/>
              <a:sym typeface="Libre Franklin Black"/>
            </a:endParaRPr>
          </a:p>
        </p:txBody>
      </p:sp>
      <p:grpSp>
        <p:nvGrpSpPr>
          <p:cNvPr id="424" name="Google Shape;424;p19"/>
          <p:cNvGrpSpPr/>
          <p:nvPr/>
        </p:nvGrpSpPr>
        <p:grpSpPr>
          <a:xfrm>
            <a:off x="174436" y="6388259"/>
            <a:ext cx="358083" cy="368964"/>
            <a:chOff x="4135740" y="1795926"/>
            <a:chExt cx="558732" cy="575710"/>
          </a:xfrm>
        </p:grpSpPr>
        <p:grpSp>
          <p:nvGrpSpPr>
            <p:cNvPr id="425" name="Google Shape;425;p19"/>
            <p:cNvGrpSpPr/>
            <p:nvPr/>
          </p:nvGrpSpPr>
          <p:grpSpPr>
            <a:xfrm>
              <a:off x="4135740" y="1795926"/>
              <a:ext cx="558732" cy="575710"/>
              <a:chOff x="1028007" y="1706560"/>
              <a:chExt cx="575710" cy="575710"/>
            </a:xfrm>
          </p:grpSpPr>
          <p:cxnSp>
            <p:nvCxnSpPr>
              <p:cNvPr id="426" name="Google Shape;426;p19"/>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427" name="Google Shape;427;p19"/>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428" name="Google Shape;428;p19"/>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29" name="Google Shape;429;p19"/>
          <p:cNvSpPr txBox="1"/>
          <p:nvPr/>
        </p:nvSpPr>
        <p:spPr>
          <a:xfrm>
            <a:off x="7145867" y="3657600"/>
            <a:ext cx="450426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Here we are combining multiple features to come up with Overall_Accepted_Cmp column. According the display count plot majority of the data points is held by ‘o’ campaign which is followed by one, two, three and four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title"/>
          </p:nvPr>
        </p:nvSpPr>
        <p:spPr>
          <a:xfrm>
            <a:off x="2986215" y="1181812"/>
            <a:ext cx="6219568" cy="1577975"/>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rgbClr val="000000"/>
              </a:buClr>
              <a:buSzPts val="4000"/>
              <a:buFont typeface="Libre Franklin Black"/>
              <a:buNone/>
            </a:pPr>
            <a:r>
              <a:rPr lang="en-US"/>
              <a:t>Objective of the Project</a:t>
            </a:r>
            <a:endParaRPr/>
          </a:p>
        </p:txBody>
      </p:sp>
      <p:sp>
        <p:nvSpPr>
          <p:cNvPr id="109" name="Google Shape;109;p2"/>
          <p:cNvSpPr txBox="1">
            <a:spLocks noGrp="1"/>
          </p:cNvSpPr>
          <p:nvPr>
            <p:ph type="body" idx="1"/>
          </p:nvPr>
        </p:nvSpPr>
        <p:spPr>
          <a:xfrm>
            <a:off x="3085069" y="3020657"/>
            <a:ext cx="6021859" cy="215511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600"/>
              <a:buNone/>
            </a:pPr>
            <a:r>
              <a:rPr lang="en-US" dirty="0">
                <a:latin typeface="Times New Roman"/>
                <a:ea typeface="Times New Roman"/>
                <a:cs typeface="Times New Roman"/>
                <a:sym typeface="Times New Roman"/>
              </a:rPr>
              <a:t>The idea is to identify specific demands and main points within each segment and to classify clients into discrete categories based on a variety of features and </a:t>
            </a:r>
            <a:r>
              <a:rPr lang="en-US" dirty="0" err="1">
                <a:latin typeface="Times New Roman"/>
                <a:ea typeface="Times New Roman"/>
                <a:cs typeface="Times New Roman"/>
                <a:sym typeface="Times New Roman"/>
              </a:rPr>
              <a:t>behaviours</a:t>
            </a:r>
            <a:r>
              <a:rPr lang="en-US"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3"/>
        <p:cNvGrpSpPr/>
        <p:nvPr/>
      </p:nvGrpSpPr>
      <p:grpSpPr>
        <a:xfrm>
          <a:off x="0" y="0"/>
          <a:ext cx="0" cy="0"/>
          <a:chOff x="0" y="0"/>
          <a:chExt cx="0" cy="0"/>
        </a:xfrm>
      </p:grpSpPr>
      <p:grpSp>
        <p:nvGrpSpPr>
          <p:cNvPr id="434" name="Google Shape;434;p20"/>
          <p:cNvGrpSpPr/>
          <p:nvPr/>
        </p:nvGrpSpPr>
        <p:grpSpPr>
          <a:xfrm>
            <a:off x="174436" y="6388259"/>
            <a:ext cx="358083" cy="368964"/>
            <a:chOff x="4135740" y="1795926"/>
            <a:chExt cx="558732" cy="575710"/>
          </a:xfrm>
        </p:grpSpPr>
        <p:grpSp>
          <p:nvGrpSpPr>
            <p:cNvPr id="435" name="Google Shape;435;p20"/>
            <p:cNvGrpSpPr/>
            <p:nvPr/>
          </p:nvGrpSpPr>
          <p:grpSpPr>
            <a:xfrm>
              <a:off x="4135740" y="1795926"/>
              <a:ext cx="558732" cy="575710"/>
              <a:chOff x="1028007" y="1706560"/>
              <a:chExt cx="575710" cy="575710"/>
            </a:xfrm>
          </p:grpSpPr>
          <p:cxnSp>
            <p:nvCxnSpPr>
              <p:cNvPr id="436" name="Google Shape;436;p20"/>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437" name="Google Shape;437;p20"/>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438" name="Google Shape;438;p20"/>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39" name="Google Shape;439;p2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440" name="Google Shape;440;p20"/>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441" name="Google Shape;441;p20" descr="A screenshot of a computer&#10;&#10;Description automatically generated"/>
          <p:cNvPicPr preferRelativeResize="0">
            <a:picLocks noGrp="1"/>
          </p:cNvPicPr>
          <p:nvPr>
            <p:ph type="body" idx="1"/>
          </p:nvPr>
        </p:nvPicPr>
        <p:blipFill rotWithShape="1">
          <a:blip r:embed="rId4">
            <a:alphaModFix amt="84000"/>
          </a:blip>
          <a:srcRect b="13461"/>
          <a:stretch/>
        </p:blipFill>
        <p:spPr>
          <a:xfrm>
            <a:off x="20" y="10"/>
            <a:ext cx="12191980" cy="6857990"/>
          </a:xfrm>
          <a:prstGeom prst="rect">
            <a:avLst/>
          </a:prstGeom>
          <a:noFill/>
          <a:ln>
            <a:noFill/>
          </a:ln>
        </p:spPr>
      </p:pic>
      <p:sp>
        <p:nvSpPr>
          <p:cNvPr id="442" name="Google Shape;442;p20"/>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443" name="Google Shape;443;p20"/>
          <p:cNvSpPr txBox="1">
            <a:spLocks noGrp="1"/>
          </p:cNvSpPr>
          <p:nvPr>
            <p:ph type="title"/>
          </p:nvPr>
        </p:nvSpPr>
        <p:spPr>
          <a:xfrm>
            <a:off x="2180958" y="3818466"/>
            <a:ext cx="6561245"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Utilising Univariate_ Analysing and combining related categories into a single column </a:t>
            </a:r>
            <a:endParaRPr sz="2800" i="1">
              <a:solidFill>
                <a:srgbClr val="000000"/>
              </a:solidFill>
              <a:highlight>
                <a:srgbClr val="FFFF00"/>
              </a:highlight>
              <a:latin typeface="Libre Franklin Black"/>
              <a:ea typeface="Libre Franklin Black"/>
              <a:cs typeface="Libre Franklin Black"/>
              <a:sym typeface="Libre Franklin Black"/>
            </a:endParaRPr>
          </a:p>
        </p:txBody>
      </p:sp>
      <p:grpSp>
        <p:nvGrpSpPr>
          <p:cNvPr id="444" name="Google Shape;444;p20"/>
          <p:cNvGrpSpPr/>
          <p:nvPr/>
        </p:nvGrpSpPr>
        <p:grpSpPr>
          <a:xfrm>
            <a:off x="174436" y="6388259"/>
            <a:ext cx="358083" cy="368964"/>
            <a:chOff x="4135740" y="1795926"/>
            <a:chExt cx="558732" cy="575710"/>
          </a:xfrm>
        </p:grpSpPr>
        <p:grpSp>
          <p:nvGrpSpPr>
            <p:cNvPr id="445" name="Google Shape;445;p20"/>
            <p:cNvGrpSpPr/>
            <p:nvPr/>
          </p:nvGrpSpPr>
          <p:grpSpPr>
            <a:xfrm>
              <a:off x="4135740" y="1795926"/>
              <a:ext cx="558732" cy="575710"/>
              <a:chOff x="1028007" y="1706560"/>
              <a:chExt cx="575710" cy="575710"/>
            </a:xfrm>
          </p:grpSpPr>
          <p:cxnSp>
            <p:nvCxnSpPr>
              <p:cNvPr id="446" name="Google Shape;446;p20"/>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447" name="Google Shape;447;p20"/>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448" name="Google Shape;448;p20"/>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49" name="Google Shape;449;p20"/>
          <p:cNvSpPr txBox="1"/>
          <p:nvPr/>
        </p:nvSpPr>
        <p:spPr>
          <a:xfrm>
            <a:off x="3471334" y="5063067"/>
            <a:ext cx="5604934" cy="1306255"/>
          </a:xfrm>
          <a:prstGeom prst="rect">
            <a:avLst/>
          </a:prstGeom>
          <a:noFill/>
          <a:ln>
            <a:noFill/>
          </a:ln>
        </p:spPr>
        <p:txBody>
          <a:bodyPr spcFirstLastPara="1" wrap="square" lIns="91425" tIns="45700" rIns="91425" bIns="45700" anchor="t" anchorCtr="0">
            <a:spAutoFit/>
          </a:bodyPr>
          <a:lstStyle/>
          <a:p>
            <a:pPr marL="0" marR="0" lvl="0" indent="0" algn="l" rtl="0">
              <a:lnSpc>
                <a:spcPct val="111111"/>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Here we are combining multiple features numwebpurchases,numcatalogpurchases, numstorepurchases, numdealspurchases to come up with NumTotalPurchase column.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3"/>
        <p:cNvGrpSpPr/>
        <p:nvPr/>
      </p:nvGrpSpPr>
      <p:grpSpPr>
        <a:xfrm>
          <a:off x="0" y="0"/>
          <a:ext cx="0" cy="0"/>
          <a:chOff x="0" y="0"/>
          <a:chExt cx="0" cy="0"/>
        </a:xfrm>
      </p:grpSpPr>
      <p:grpSp>
        <p:nvGrpSpPr>
          <p:cNvPr id="454" name="Google Shape;454;p21"/>
          <p:cNvGrpSpPr/>
          <p:nvPr/>
        </p:nvGrpSpPr>
        <p:grpSpPr>
          <a:xfrm>
            <a:off x="174436" y="6388259"/>
            <a:ext cx="358083" cy="368964"/>
            <a:chOff x="4135740" y="1795926"/>
            <a:chExt cx="558732" cy="575710"/>
          </a:xfrm>
        </p:grpSpPr>
        <p:grpSp>
          <p:nvGrpSpPr>
            <p:cNvPr id="455" name="Google Shape;455;p21"/>
            <p:cNvGrpSpPr/>
            <p:nvPr/>
          </p:nvGrpSpPr>
          <p:grpSpPr>
            <a:xfrm>
              <a:off x="4135740" y="1795926"/>
              <a:ext cx="558732" cy="575710"/>
              <a:chOff x="1028007" y="1706560"/>
              <a:chExt cx="575710" cy="575710"/>
            </a:xfrm>
          </p:grpSpPr>
          <p:cxnSp>
            <p:nvCxnSpPr>
              <p:cNvPr id="456" name="Google Shape;456;p21"/>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457" name="Google Shape;457;p21"/>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458" name="Google Shape;458;p21"/>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59" name="Google Shape;459;p2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460" name="Google Shape;460;p21"/>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461" name="Google Shape;461;p21"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462" name="Google Shape;462;p21"/>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463" name="Google Shape;463;p21"/>
          <p:cNvSpPr txBox="1">
            <a:spLocks noGrp="1"/>
          </p:cNvSpPr>
          <p:nvPr>
            <p:ph type="title"/>
          </p:nvPr>
        </p:nvSpPr>
        <p:spPr>
          <a:xfrm>
            <a:off x="6626630" y="2040466"/>
            <a:ext cx="5565370"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400"/>
              <a:buFont typeface="Times New Roman"/>
              <a:buNone/>
            </a:pPr>
            <a:r>
              <a:rPr lang="en-US" sz="2400">
                <a:latin typeface="Times New Roman"/>
                <a:ea typeface="Times New Roman"/>
                <a:cs typeface="Times New Roman"/>
                <a:sym typeface="Times New Roman"/>
              </a:rPr>
              <a:t>Utilising Univariate_ Analysing and combining related categories into a single column </a:t>
            </a:r>
            <a:endParaRPr sz="2200" i="1">
              <a:solidFill>
                <a:srgbClr val="000000"/>
              </a:solidFill>
              <a:highlight>
                <a:srgbClr val="FFFF00"/>
              </a:highlight>
              <a:latin typeface="Libre Franklin Black"/>
              <a:ea typeface="Libre Franklin Black"/>
              <a:cs typeface="Libre Franklin Black"/>
              <a:sym typeface="Libre Franklin Black"/>
            </a:endParaRPr>
          </a:p>
        </p:txBody>
      </p:sp>
      <p:grpSp>
        <p:nvGrpSpPr>
          <p:cNvPr id="464" name="Google Shape;464;p21"/>
          <p:cNvGrpSpPr/>
          <p:nvPr/>
        </p:nvGrpSpPr>
        <p:grpSpPr>
          <a:xfrm>
            <a:off x="174436" y="6388259"/>
            <a:ext cx="358083" cy="368964"/>
            <a:chOff x="4135740" y="1795926"/>
            <a:chExt cx="558732" cy="575710"/>
          </a:xfrm>
        </p:grpSpPr>
        <p:grpSp>
          <p:nvGrpSpPr>
            <p:cNvPr id="465" name="Google Shape;465;p21"/>
            <p:cNvGrpSpPr/>
            <p:nvPr/>
          </p:nvGrpSpPr>
          <p:grpSpPr>
            <a:xfrm>
              <a:off x="4135740" y="1795926"/>
              <a:ext cx="558732" cy="575710"/>
              <a:chOff x="1028007" y="1706560"/>
              <a:chExt cx="575710" cy="575710"/>
            </a:xfrm>
          </p:grpSpPr>
          <p:cxnSp>
            <p:nvCxnSpPr>
              <p:cNvPr id="466" name="Google Shape;466;p21"/>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467" name="Google Shape;467;p21"/>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468" name="Google Shape;468;p21"/>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69" name="Google Shape;469;p21"/>
          <p:cNvSpPr txBox="1"/>
          <p:nvPr/>
        </p:nvSpPr>
        <p:spPr>
          <a:xfrm>
            <a:off x="6790267" y="3843867"/>
            <a:ext cx="4656666" cy="1534907"/>
          </a:xfrm>
          <a:prstGeom prst="rect">
            <a:avLst/>
          </a:prstGeom>
          <a:no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According to the horizontal bar plot in the NumTotalPurchases the major frequency is made between 4 to 9. And the least frequency is made between 33 to 44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3"/>
        <p:cNvGrpSpPr/>
        <p:nvPr/>
      </p:nvGrpSpPr>
      <p:grpSpPr>
        <a:xfrm>
          <a:off x="0" y="0"/>
          <a:ext cx="0" cy="0"/>
          <a:chOff x="0" y="0"/>
          <a:chExt cx="0" cy="0"/>
        </a:xfrm>
      </p:grpSpPr>
      <p:grpSp>
        <p:nvGrpSpPr>
          <p:cNvPr id="474" name="Google Shape;474;p22"/>
          <p:cNvGrpSpPr/>
          <p:nvPr/>
        </p:nvGrpSpPr>
        <p:grpSpPr>
          <a:xfrm>
            <a:off x="174436" y="6388259"/>
            <a:ext cx="358083" cy="368964"/>
            <a:chOff x="4135740" y="1795926"/>
            <a:chExt cx="558732" cy="575710"/>
          </a:xfrm>
        </p:grpSpPr>
        <p:grpSp>
          <p:nvGrpSpPr>
            <p:cNvPr id="475" name="Google Shape;475;p22"/>
            <p:cNvGrpSpPr/>
            <p:nvPr/>
          </p:nvGrpSpPr>
          <p:grpSpPr>
            <a:xfrm>
              <a:off x="4135740" y="1795926"/>
              <a:ext cx="558732" cy="575710"/>
              <a:chOff x="1028007" y="1706560"/>
              <a:chExt cx="575710" cy="575710"/>
            </a:xfrm>
          </p:grpSpPr>
          <p:cxnSp>
            <p:nvCxnSpPr>
              <p:cNvPr id="476" name="Google Shape;476;p22"/>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477" name="Google Shape;477;p22"/>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478" name="Google Shape;478;p22"/>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79" name="Google Shape;479;p2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480" name="Google Shape;480;p22"/>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481" name="Google Shape;481;p22"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482" name="Google Shape;482;p22"/>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483" name="Google Shape;483;p22"/>
          <p:cNvSpPr txBox="1">
            <a:spLocks noGrp="1"/>
          </p:cNvSpPr>
          <p:nvPr>
            <p:ph type="title"/>
          </p:nvPr>
        </p:nvSpPr>
        <p:spPr>
          <a:xfrm>
            <a:off x="303029" y="5154182"/>
            <a:ext cx="7867885"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Utilising Univariate_ Analysing and combining related categories into a single column </a:t>
            </a:r>
            <a:endParaRPr sz="2800" i="1">
              <a:solidFill>
                <a:srgbClr val="000000"/>
              </a:solidFill>
              <a:highlight>
                <a:srgbClr val="FFFF00"/>
              </a:highlight>
              <a:latin typeface="Libre Franklin Black"/>
              <a:ea typeface="Libre Franklin Black"/>
              <a:cs typeface="Libre Franklin Black"/>
              <a:sym typeface="Libre Franklin Black"/>
            </a:endParaRPr>
          </a:p>
        </p:txBody>
      </p:sp>
      <p:grpSp>
        <p:nvGrpSpPr>
          <p:cNvPr id="484" name="Google Shape;484;p22"/>
          <p:cNvGrpSpPr/>
          <p:nvPr/>
        </p:nvGrpSpPr>
        <p:grpSpPr>
          <a:xfrm>
            <a:off x="174436" y="6388259"/>
            <a:ext cx="358083" cy="368964"/>
            <a:chOff x="4135740" y="1795926"/>
            <a:chExt cx="558732" cy="575710"/>
          </a:xfrm>
        </p:grpSpPr>
        <p:grpSp>
          <p:nvGrpSpPr>
            <p:cNvPr id="485" name="Google Shape;485;p22"/>
            <p:cNvGrpSpPr/>
            <p:nvPr/>
          </p:nvGrpSpPr>
          <p:grpSpPr>
            <a:xfrm>
              <a:off x="4135740" y="1795926"/>
              <a:ext cx="558732" cy="575710"/>
              <a:chOff x="1028007" y="1706560"/>
              <a:chExt cx="575710" cy="575710"/>
            </a:xfrm>
          </p:grpSpPr>
          <p:cxnSp>
            <p:nvCxnSpPr>
              <p:cNvPr id="486" name="Google Shape;486;p22"/>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487" name="Google Shape;487;p22"/>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488" name="Google Shape;488;p22"/>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89" name="Google Shape;489;p22"/>
          <p:cNvSpPr txBox="1"/>
          <p:nvPr/>
        </p:nvSpPr>
        <p:spPr>
          <a:xfrm>
            <a:off x="4957378" y="3911599"/>
            <a:ext cx="535093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According the dist plot the majority of spending is made by middle age group which is 35 to 55 years old</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93"/>
        <p:cNvGrpSpPr/>
        <p:nvPr/>
      </p:nvGrpSpPr>
      <p:grpSpPr>
        <a:xfrm>
          <a:off x="0" y="0"/>
          <a:ext cx="0" cy="0"/>
          <a:chOff x="0" y="0"/>
          <a:chExt cx="0" cy="0"/>
        </a:xfrm>
      </p:grpSpPr>
      <p:grpSp>
        <p:nvGrpSpPr>
          <p:cNvPr id="494" name="Google Shape;494;p23"/>
          <p:cNvGrpSpPr/>
          <p:nvPr/>
        </p:nvGrpSpPr>
        <p:grpSpPr>
          <a:xfrm>
            <a:off x="174436" y="6388259"/>
            <a:ext cx="358083" cy="368964"/>
            <a:chOff x="4135740" y="1795926"/>
            <a:chExt cx="558732" cy="575710"/>
          </a:xfrm>
        </p:grpSpPr>
        <p:grpSp>
          <p:nvGrpSpPr>
            <p:cNvPr id="495" name="Google Shape;495;p23"/>
            <p:cNvGrpSpPr/>
            <p:nvPr/>
          </p:nvGrpSpPr>
          <p:grpSpPr>
            <a:xfrm>
              <a:off x="4135740" y="1795926"/>
              <a:ext cx="558732" cy="575710"/>
              <a:chOff x="1028007" y="1706560"/>
              <a:chExt cx="575710" cy="575710"/>
            </a:xfrm>
          </p:grpSpPr>
          <p:cxnSp>
            <p:nvCxnSpPr>
              <p:cNvPr id="496" name="Google Shape;496;p23"/>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497" name="Google Shape;497;p23"/>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498" name="Google Shape;498;p23"/>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499" name="Google Shape;499;p2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500" name="Google Shape;500;p23"/>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501" name="Google Shape;501;p23" descr="A screenshot of a computer&#10;&#10;Description automatically generated"/>
          <p:cNvPicPr preferRelativeResize="0">
            <a:picLocks noGrp="1"/>
          </p:cNvPicPr>
          <p:nvPr>
            <p:ph type="body" idx="1"/>
          </p:nvPr>
        </p:nvPicPr>
        <p:blipFill rotWithShape="1">
          <a:blip r:embed="rId4">
            <a:alphaModFix amt="84000"/>
          </a:blip>
          <a:srcRect b="13461"/>
          <a:stretch/>
        </p:blipFill>
        <p:spPr>
          <a:xfrm>
            <a:off x="20" y="10"/>
            <a:ext cx="12191980" cy="6857990"/>
          </a:xfrm>
          <a:prstGeom prst="rect">
            <a:avLst/>
          </a:prstGeom>
          <a:noFill/>
          <a:ln>
            <a:noFill/>
          </a:ln>
        </p:spPr>
      </p:pic>
      <p:sp>
        <p:nvSpPr>
          <p:cNvPr id="502" name="Google Shape;502;p23"/>
          <p:cNvSpPr/>
          <p:nvPr/>
        </p:nvSpPr>
        <p:spPr>
          <a:xfrm rot="-5400000">
            <a:off x="-859220" y="859221"/>
            <a:ext cx="6858000" cy="5139558"/>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503" name="Google Shape;503;p23"/>
          <p:cNvSpPr txBox="1">
            <a:spLocks noGrp="1"/>
          </p:cNvSpPr>
          <p:nvPr>
            <p:ph type="title"/>
          </p:nvPr>
        </p:nvSpPr>
        <p:spPr>
          <a:xfrm>
            <a:off x="2946399" y="1969183"/>
            <a:ext cx="8940801" cy="2173278"/>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Utilising Univariate_ Analysing and combining related categories into a single column </a:t>
            </a:r>
            <a:endParaRPr sz="3000" i="1">
              <a:solidFill>
                <a:srgbClr val="000000"/>
              </a:solidFill>
              <a:highlight>
                <a:srgbClr val="FFFF00"/>
              </a:highlight>
              <a:latin typeface="Libre Franklin Black"/>
              <a:ea typeface="Libre Franklin Black"/>
              <a:cs typeface="Libre Franklin Black"/>
              <a:sym typeface="Libre Franklin Black"/>
            </a:endParaRPr>
          </a:p>
        </p:txBody>
      </p:sp>
      <p:grpSp>
        <p:nvGrpSpPr>
          <p:cNvPr id="504" name="Google Shape;504;p23"/>
          <p:cNvGrpSpPr/>
          <p:nvPr/>
        </p:nvGrpSpPr>
        <p:grpSpPr>
          <a:xfrm>
            <a:off x="174436" y="6388259"/>
            <a:ext cx="358083" cy="368964"/>
            <a:chOff x="4135740" y="1795926"/>
            <a:chExt cx="558732" cy="575710"/>
          </a:xfrm>
        </p:grpSpPr>
        <p:grpSp>
          <p:nvGrpSpPr>
            <p:cNvPr id="505" name="Google Shape;505;p23"/>
            <p:cNvGrpSpPr/>
            <p:nvPr/>
          </p:nvGrpSpPr>
          <p:grpSpPr>
            <a:xfrm>
              <a:off x="4135740" y="1795926"/>
              <a:ext cx="558732" cy="575710"/>
              <a:chOff x="1028007" y="1706560"/>
              <a:chExt cx="575710" cy="575710"/>
            </a:xfrm>
          </p:grpSpPr>
          <p:cxnSp>
            <p:nvCxnSpPr>
              <p:cNvPr id="506" name="Google Shape;506;p23"/>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507" name="Google Shape;507;p23"/>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508" name="Google Shape;508;p23"/>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09" name="Google Shape;509;p23"/>
          <p:cNvSpPr txBox="1"/>
          <p:nvPr/>
        </p:nvSpPr>
        <p:spPr>
          <a:xfrm>
            <a:off x="3572933" y="4402667"/>
            <a:ext cx="501226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Here, we did column elimination where we drop dimension including "Year_Birth", "ID", "AcceptedCmp1“,"AcceptedCmp2", "AcceptedCmp3“,"AcceptedCmp4","AcceptedCmp5” and others</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3"/>
        <p:cNvGrpSpPr/>
        <p:nvPr/>
      </p:nvGrpSpPr>
      <p:grpSpPr>
        <a:xfrm>
          <a:off x="0" y="0"/>
          <a:ext cx="0" cy="0"/>
          <a:chOff x="0" y="0"/>
          <a:chExt cx="0" cy="0"/>
        </a:xfrm>
      </p:grpSpPr>
      <p:grpSp>
        <p:nvGrpSpPr>
          <p:cNvPr id="514" name="Google Shape;514;p24"/>
          <p:cNvGrpSpPr/>
          <p:nvPr/>
        </p:nvGrpSpPr>
        <p:grpSpPr>
          <a:xfrm>
            <a:off x="174436" y="6388259"/>
            <a:ext cx="358083" cy="368964"/>
            <a:chOff x="4135740" y="1795926"/>
            <a:chExt cx="558732" cy="575710"/>
          </a:xfrm>
        </p:grpSpPr>
        <p:grpSp>
          <p:nvGrpSpPr>
            <p:cNvPr id="515" name="Google Shape;515;p24"/>
            <p:cNvGrpSpPr/>
            <p:nvPr/>
          </p:nvGrpSpPr>
          <p:grpSpPr>
            <a:xfrm>
              <a:off x="4135740" y="1795926"/>
              <a:ext cx="558732" cy="575710"/>
              <a:chOff x="1028007" y="1706560"/>
              <a:chExt cx="575710" cy="575710"/>
            </a:xfrm>
          </p:grpSpPr>
          <p:cxnSp>
            <p:nvCxnSpPr>
              <p:cNvPr id="516" name="Google Shape;516;p24"/>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517" name="Google Shape;517;p24"/>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518" name="Google Shape;518;p24"/>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19" name="Google Shape;519;p2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520" name="Google Shape;520;p24"/>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521" name="Google Shape;521;p24" descr="A screenshot of a computer&#10;&#10;Description automatically generated"/>
          <p:cNvPicPr preferRelativeResize="0">
            <a:picLocks noGrp="1"/>
          </p:cNvPicPr>
          <p:nvPr>
            <p:ph type="body" idx="1"/>
          </p:nvPr>
        </p:nvPicPr>
        <p:blipFill rotWithShape="1">
          <a:blip r:embed="rId4">
            <a:alphaModFix amt="84000"/>
          </a:blip>
          <a:srcRect t="13416" b="45"/>
          <a:stretch/>
        </p:blipFill>
        <p:spPr>
          <a:xfrm>
            <a:off x="20" y="10"/>
            <a:ext cx="12191980" cy="6857990"/>
          </a:xfrm>
          <a:prstGeom prst="rect">
            <a:avLst/>
          </a:prstGeom>
          <a:noFill/>
          <a:ln>
            <a:noFill/>
          </a:ln>
        </p:spPr>
      </p:pic>
      <p:sp>
        <p:nvSpPr>
          <p:cNvPr id="522" name="Google Shape;522;p24"/>
          <p:cNvSpPr/>
          <p:nvPr/>
        </p:nvSpPr>
        <p:spPr>
          <a:xfrm rot="-5400000">
            <a:off x="-859220" y="859221"/>
            <a:ext cx="6858000" cy="5139558"/>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523" name="Google Shape;523;p24"/>
          <p:cNvSpPr txBox="1">
            <a:spLocks noGrp="1"/>
          </p:cNvSpPr>
          <p:nvPr>
            <p:ph type="title"/>
          </p:nvPr>
        </p:nvSpPr>
        <p:spPr>
          <a:xfrm>
            <a:off x="4995333" y="-440269"/>
            <a:ext cx="6874934" cy="2173278"/>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Utilising Univariate_ Analysing and combining related categories into a single column </a:t>
            </a:r>
            <a:endParaRPr sz="2800" i="1">
              <a:solidFill>
                <a:srgbClr val="000000"/>
              </a:solidFill>
              <a:highlight>
                <a:srgbClr val="FFFF00"/>
              </a:highlight>
              <a:latin typeface="Libre Franklin Black"/>
              <a:ea typeface="Libre Franklin Black"/>
              <a:cs typeface="Libre Franklin Black"/>
              <a:sym typeface="Libre Franklin Black"/>
            </a:endParaRPr>
          </a:p>
        </p:txBody>
      </p:sp>
      <p:grpSp>
        <p:nvGrpSpPr>
          <p:cNvPr id="524" name="Google Shape;524;p24"/>
          <p:cNvGrpSpPr/>
          <p:nvPr/>
        </p:nvGrpSpPr>
        <p:grpSpPr>
          <a:xfrm>
            <a:off x="174436" y="6388259"/>
            <a:ext cx="358083" cy="368964"/>
            <a:chOff x="4135740" y="1795926"/>
            <a:chExt cx="558732" cy="575710"/>
          </a:xfrm>
        </p:grpSpPr>
        <p:grpSp>
          <p:nvGrpSpPr>
            <p:cNvPr id="525" name="Google Shape;525;p24"/>
            <p:cNvGrpSpPr/>
            <p:nvPr/>
          </p:nvGrpSpPr>
          <p:grpSpPr>
            <a:xfrm>
              <a:off x="4135740" y="1795926"/>
              <a:ext cx="558732" cy="575710"/>
              <a:chOff x="1028007" y="1706560"/>
              <a:chExt cx="575710" cy="575710"/>
            </a:xfrm>
          </p:grpSpPr>
          <p:cxnSp>
            <p:nvCxnSpPr>
              <p:cNvPr id="526" name="Google Shape;526;p24"/>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527" name="Google Shape;527;p24"/>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528" name="Google Shape;528;p24"/>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29" name="Google Shape;529;p24"/>
          <p:cNvSpPr txBox="1"/>
          <p:nvPr/>
        </p:nvSpPr>
        <p:spPr>
          <a:xfrm>
            <a:off x="5139559" y="3606800"/>
            <a:ext cx="596870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Here, we are creating a feature ("Customer_Shop_Days") of the number of days the customers started to shop in the store relative to the last recorded date</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3"/>
        <p:cNvGrpSpPr/>
        <p:nvPr/>
      </p:nvGrpSpPr>
      <p:grpSpPr>
        <a:xfrm>
          <a:off x="0" y="0"/>
          <a:ext cx="0" cy="0"/>
          <a:chOff x="0" y="0"/>
          <a:chExt cx="0" cy="0"/>
        </a:xfrm>
      </p:grpSpPr>
      <p:grpSp>
        <p:nvGrpSpPr>
          <p:cNvPr id="534" name="Google Shape;534;p25"/>
          <p:cNvGrpSpPr/>
          <p:nvPr/>
        </p:nvGrpSpPr>
        <p:grpSpPr>
          <a:xfrm>
            <a:off x="174436" y="6388259"/>
            <a:ext cx="358083" cy="368964"/>
            <a:chOff x="4135740" y="1795926"/>
            <a:chExt cx="558732" cy="575710"/>
          </a:xfrm>
        </p:grpSpPr>
        <p:grpSp>
          <p:nvGrpSpPr>
            <p:cNvPr id="535" name="Google Shape;535;p25"/>
            <p:cNvGrpSpPr/>
            <p:nvPr/>
          </p:nvGrpSpPr>
          <p:grpSpPr>
            <a:xfrm>
              <a:off x="4135740" y="1795926"/>
              <a:ext cx="558732" cy="575710"/>
              <a:chOff x="1028007" y="1706560"/>
              <a:chExt cx="575710" cy="575710"/>
            </a:xfrm>
          </p:grpSpPr>
          <p:cxnSp>
            <p:nvCxnSpPr>
              <p:cNvPr id="536" name="Google Shape;536;p25"/>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537" name="Google Shape;537;p25"/>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538" name="Google Shape;538;p25"/>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39" name="Google Shape;539;p2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540" name="Google Shape;540;p25"/>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541" name="Google Shape;541;p25" descr="A screen shot of a graph&#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542" name="Google Shape;542;p25"/>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543" name="Google Shape;543;p25"/>
          <p:cNvSpPr txBox="1">
            <a:spLocks noGrp="1"/>
          </p:cNvSpPr>
          <p:nvPr>
            <p:ph type="title"/>
          </p:nvPr>
        </p:nvSpPr>
        <p:spPr>
          <a:xfrm>
            <a:off x="797699" y="5154182"/>
            <a:ext cx="10480392" cy="1603041"/>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rgbClr val="000000"/>
              </a:buClr>
              <a:buSzPts val="3200"/>
              <a:buFont typeface="Times New Roman"/>
              <a:buNone/>
            </a:pPr>
            <a:r>
              <a:rPr lang="en-US" sz="3200">
                <a:latin typeface="Times New Roman"/>
                <a:ea typeface="Times New Roman"/>
                <a:cs typeface="Times New Roman"/>
                <a:sym typeface="Times New Roman"/>
              </a:rPr>
              <a:t>Utilising Univariate_ Analysing and combining related categories into a single column </a:t>
            </a:r>
            <a:endParaRPr/>
          </a:p>
        </p:txBody>
      </p:sp>
      <p:grpSp>
        <p:nvGrpSpPr>
          <p:cNvPr id="544" name="Google Shape;544;p25"/>
          <p:cNvGrpSpPr/>
          <p:nvPr/>
        </p:nvGrpSpPr>
        <p:grpSpPr>
          <a:xfrm>
            <a:off x="174436" y="6388259"/>
            <a:ext cx="358083" cy="368964"/>
            <a:chOff x="4135740" y="1795926"/>
            <a:chExt cx="558732" cy="575710"/>
          </a:xfrm>
        </p:grpSpPr>
        <p:grpSp>
          <p:nvGrpSpPr>
            <p:cNvPr id="545" name="Google Shape;545;p25"/>
            <p:cNvGrpSpPr/>
            <p:nvPr/>
          </p:nvGrpSpPr>
          <p:grpSpPr>
            <a:xfrm>
              <a:off x="4135740" y="1795926"/>
              <a:ext cx="558732" cy="575710"/>
              <a:chOff x="1028007" y="1706560"/>
              <a:chExt cx="575710" cy="575710"/>
            </a:xfrm>
          </p:grpSpPr>
          <p:cxnSp>
            <p:nvCxnSpPr>
              <p:cNvPr id="546" name="Google Shape;546;p25"/>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547" name="Google Shape;547;p25"/>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548" name="Google Shape;548;p25"/>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49" name="Google Shape;549;p25"/>
          <p:cNvSpPr txBox="1"/>
          <p:nvPr/>
        </p:nvSpPr>
        <p:spPr>
          <a:xfrm>
            <a:off x="9719733" y="2218267"/>
            <a:ext cx="2048934"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The bar chart shows that 55 to 650 days are considered to be regular days of high density of customers shopping</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53"/>
        <p:cNvGrpSpPr/>
        <p:nvPr/>
      </p:nvGrpSpPr>
      <p:grpSpPr>
        <a:xfrm>
          <a:off x="0" y="0"/>
          <a:ext cx="0" cy="0"/>
          <a:chOff x="0" y="0"/>
          <a:chExt cx="0" cy="0"/>
        </a:xfrm>
      </p:grpSpPr>
      <p:grpSp>
        <p:nvGrpSpPr>
          <p:cNvPr id="554" name="Google Shape;554;p26"/>
          <p:cNvGrpSpPr/>
          <p:nvPr/>
        </p:nvGrpSpPr>
        <p:grpSpPr>
          <a:xfrm>
            <a:off x="174436" y="6388259"/>
            <a:ext cx="358083" cy="368964"/>
            <a:chOff x="4135740" y="1795926"/>
            <a:chExt cx="558732" cy="575710"/>
          </a:xfrm>
        </p:grpSpPr>
        <p:grpSp>
          <p:nvGrpSpPr>
            <p:cNvPr id="555" name="Google Shape;555;p26"/>
            <p:cNvGrpSpPr/>
            <p:nvPr/>
          </p:nvGrpSpPr>
          <p:grpSpPr>
            <a:xfrm>
              <a:off x="4135740" y="1795926"/>
              <a:ext cx="558732" cy="575710"/>
              <a:chOff x="1028007" y="1706560"/>
              <a:chExt cx="575710" cy="575710"/>
            </a:xfrm>
          </p:grpSpPr>
          <p:cxnSp>
            <p:nvCxnSpPr>
              <p:cNvPr id="556" name="Google Shape;556;p26"/>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557" name="Google Shape;557;p26"/>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558" name="Google Shape;558;p26"/>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59" name="Google Shape;559;p2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560" name="Google Shape;560;p26"/>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561" name="Google Shape;561;p26" descr="A screen 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562" name="Google Shape;562;p26"/>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563" name="Google Shape;563;p26"/>
          <p:cNvSpPr txBox="1">
            <a:spLocks noGrp="1"/>
          </p:cNvSpPr>
          <p:nvPr>
            <p:ph type="title"/>
          </p:nvPr>
        </p:nvSpPr>
        <p:spPr>
          <a:xfrm>
            <a:off x="6341535" y="1955799"/>
            <a:ext cx="5698065" cy="160304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20000"/>
              </a:lnSpc>
              <a:spcBef>
                <a:spcPts val="0"/>
              </a:spcBef>
              <a:spcAft>
                <a:spcPts val="0"/>
              </a:spcAft>
              <a:buClr>
                <a:srgbClr val="000000"/>
              </a:buClr>
              <a:buSzPct val="100000"/>
              <a:buFont typeface="Times New Roman"/>
              <a:buNone/>
            </a:pPr>
            <a:r>
              <a:rPr lang="en-US">
                <a:latin typeface="Times New Roman"/>
                <a:ea typeface="Times New Roman"/>
                <a:cs typeface="Times New Roman"/>
                <a:sym typeface="Times New Roman"/>
              </a:rPr>
              <a:t>Using bivariate analysis Analysis to compare the features and expenses </a:t>
            </a:r>
            <a:endParaRPr i="1">
              <a:solidFill>
                <a:srgbClr val="000000"/>
              </a:solidFill>
              <a:highlight>
                <a:srgbClr val="FFFF00"/>
              </a:highlight>
              <a:latin typeface="Libre Franklin Black"/>
              <a:ea typeface="Libre Franklin Black"/>
              <a:cs typeface="Libre Franklin Black"/>
              <a:sym typeface="Libre Franklin Black"/>
            </a:endParaRPr>
          </a:p>
        </p:txBody>
      </p:sp>
      <p:grpSp>
        <p:nvGrpSpPr>
          <p:cNvPr id="564" name="Google Shape;564;p26"/>
          <p:cNvGrpSpPr/>
          <p:nvPr/>
        </p:nvGrpSpPr>
        <p:grpSpPr>
          <a:xfrm>
            <a:off x="174436" y="6388259"/>
            <a:ext cx="358083" cy="368964"/>
            <a:chOff x="4135740" y="1795926"/>
            <a:chExt cx="558732" cy="575710"/>
          </a:xfrm>
        </p:grpSpPr>
        <p:grpSp>
          <p:nvGrpSpPr>
            <p:cNvPr id="565" name="Google Shape;565;p26"/>
            <p:cNvGrpSpPr/>
            <p:nvPr/>
          </p:nvGrpSpPr>
          <p:grpSpPr>
            <a:xfrm>
              <a:off x="4135740" y="1795926"/>
              <a:ext cx="558732" cy="575710"/>
              <a:chOff x="1028007" y="1706560"/>
              <a:chExt cx="575710" cy="575710"/>
            </a:xfrm>
          </p:grpSpPr>
          <p:cxnSp>
            <p:nvCxnSpPr>
              <p:cNvPr id="566" name="Google Shape;566;p26"/>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567" name="Google Shape;567;p26"/>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568" name="Google Shape;568;p26"/>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69" name="Google Shape;569;p26"/>
          <p:cNvSpPr txBox="1"/>
          <p:nvPr/>
        </p:nvSpPr>
        <p:spPr>
          <a:xfrm>
            <a:off x="6468533" y="3759200"/>
            <a:ext cx="506306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The bar chart shows how Education have impact on Expenditure. It also display how Post Graduate have a significantly higher spending in comparison with Under Graduate.</a:t>
            </a:r>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3"/>
        <p:cNvGrpSpPr/>
        <p:nvPr/>
      </p:nvGrpSpPr>
      <p:grpSpPr>
        <a:xfrm>
          <a:off x="0" y="0"/>
          <a:ext cx="0" cy="0"/>
          <a:chOff x="0" y="0"/>
          <a:chExt cx="0" cy="0"/>
        </a:xfrm>
      </p:grpSpPr>
      <p:grpSp>
        <p:nvGrpSpPr>
          <p:cNvPr id="574" name="Google Shape;574;p27"/>
          <p:cNvGrpSpPr/>
          <p:nvPr/>
        </p:nvGrpSpPr>
        <p:grpSpPr>
          <a:xfrm>
            <a:off x="174436" y="6388259"/>
            <a:ext cx="358083" cy="368964"/>
            <a:chOff x="4135740" y="1795926"/>
            <a:chExt cx="558732" cy="575710"/>
          </a:xfrm>
        </p:grpSpPr>
        <p:grpSp>
          <p:nvGrpSpPr>
            <p:cNvPr id="575" name="Google Shape;575;p27"/>
            <p:cNvGrpSpPr/>
            <p:nvPr/>
          </p:nvGrpSpPr>
          <p:grpSpPr>
            <a:xfrm>
              <a:off x="4135740" y="1795926"/>
              <a:ext cx="558732" cy="575710"/>
              <a:chOff x="1028007" y="1706560"/>
              <a:chExt cx="575710" cy="575710"/>
            </a:xfrm>
          </p:grpSpPr>
          <p:cxnSp>
            <p:nvCxnSpPr>
              <p:cNvPr id="576" name="Google Shape;576;p27"/>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577" name="Google Shape;577;p27"/>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578" name="Google Shape;578;p27"/>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79" name="Google Shape;579;p2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580" name="Google Shape;580;p27"/>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581" name="Google Shape;581;p27"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582" name="Google Shape;582;p27"/>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583" name="Google Shape;583;p27"/>
          <p:cNvSpPr txBox="1">
            <a:spLocks noGrp="1"/>
          </p:cNvSpPr>
          <p:nvPr>
            <p:ph type="title"/>
          </p:nvPr>
        </p:nvSpPr>
        <p:spPr>
          <a:xfrm>
            <a:off x="6880630" y="1476009"/>
            <a:ext cx="5565370"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Libre Franklin Black"/>
              <a:buNone/>
            </a:pPr>
            <a:r>
              <a:rPr lang="en-US" sz="2800" i="1">
                <a:solidFill>
                  <a:srgbClr val="000000"/>
                </a:solidFill>
                <a:highlight>
                  <a:srgbClr val="FFFF00"/>
                </a:highlight>
                <a:latin typeface="Libre Franklin Black"/>
                <a:ea typeface="Libre Franklin Black"/>
                <a:cs typeface="Libre Franklin Black"/>
                <a:sym typeface="Libre Franklin Black"/>
              </a:rPr>
              <a:t>Using bivariate analysis Analysis to compare the features and expenses </a:t>
            </a:r>
            <a:endParaRPr/>
          </a:p>
        </p:txBody>
      </p:sp>
      <p:grpSp>
        <p:nvGrpSpPr>
          <p:cNvPr id="584" name="Google Shape;584;p27"/>
          <p:cNvGrpSpPr/>
          <p:nvPr/>
        </p:nvGrpSpPr>
        <p:grpSpPr>
          <a:xfrm>
            <a:off x="174436" y="6388259"/>
            <a:ext cx="358083" cy="368964"/>
            <a:chOff x="4135740" y="1795926"/>
            <a:chExt cx="558732" cy="575710"/>
          </a:xfrm>
        </p:grpSpPr>
        <p:grpSp>
          <p:nvGrpSpPr>
            <p:cNvPr id="585" name="Google Shape;585;p27"/>
            <p:cNvGrpSpPr/>
            <p:nvPr/>
          </p:nvGrpSpPr>
          <p:grpSpPr>
            <a:xfrm>
              <a:off x="4135740" y="1795926"/>
              <a:ext cx="558732" cy="575710"/>
              <a:chOff x="1028007" y="1706560"/>
              <a:chExt cx="575710" cy="575710"/>
            </a:xfrm>
          </p:grpSpPr>
          <p:cxnSp>
            <p:nvCxnSpPr>
              <p:cNvPr id="586" name="Google Shape;586;p27"/>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587" name="Google Shape;587;p27"/>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588" name="Google Shape;588;p27"/>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89" name="Google Shape;589;p27"/>
          <p:cNvSpPr txBox="1"/>
          <p:nvPr/>
        </p:nvSpPr>
        <p:spPr>
          <a:xfrm>
            <a:off x="6908800" y="3428997"/>
            <a:ext cx="438573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The bar chart shows the expenditure based on marital status. It displays how single and relationship have almost similar expenditure and single has a slightly higher expenditure.</a:t>
            </a:r>
            <a:endParaRPr sz="1800">
              <a:solidFill>
                <a:schemeClr val="dk1"/>
              </a:solidFill>
              <a:latin typeface="Consolas"/>
              <a:ea typeface="Consolas"/>
              <a:cs typeface="Consolas"/>
              <a:sym typeface="Consolas"/>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93"/>
        <p:cNvGrpSpPr/>
        <p:nvPr/>
      </p:nvGrpSpPr>
      <p:grpSpPr>
        <a:xfrm>
          <a:off x="0" y="0"/>
          <a:ext cx="0" cy="0"/>
          <a:chOff x="0" y="0"/>
          <a:chExt cx="0" cy="0"/>
        </a:xfrm>
      </p:grpSpPr>
      <p:grpSp>
        <p:nvGrpSpPr>
          <p:cNvPr id="594" name="Google Shape;594;p28"/>
          <p:cNvGrpSpPr/>
          <p:nvPr/>
        </p:nvGrpSpPr>
        <p:grpSpPr>
          <a:xfrm>
            <a:off x="174436" y="6388259"/>
            <a:ext cx="358083" cy="368964"/>
            <a:chOff x="4135740" y="1795926"/>
            <a:chExt cx="558732" cy="575710"/>
          </a:xfrm>
        </p:grpSpPr>
        <p:grpSp>
          <p:nvGrpSpPr>
            <p:cNvPr id="595" name="Google Shape;595;p28"/>
            <p:cNvGrpSpPr/>
            <p:nvPr/>
          </p:nvGrpSpPr>
          <p:grpSpPr>
            <a:xfrm>
              <a:off x="4135740" y="1795926"/>
              <a:ext cx="558732" cy="575710"/>
              <a:chOff x="1028007" y="1706560"/>
              <a:chExt cx="575710" cy="575710"/>
            </a:xfrm>
          </p:grpSpPr>
          <p:cxnSp>
            <p:nvCxnSpPr>
              <p:cNvPr id="596" name="Google Shape;596;p28"/>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597" name="Google Shape;597;p28"/>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598" name="Google Shape;598;p28"/>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599" name="Google Shape;599;p2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600" name="Google Shape;600;p28"/>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601" name="Google Shape;601;p28"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602" name="Google Shape;602;p28"/>
          <p:cNvSpPr/>
          <p:nvPr/>
        </p:nvSpPr>
        <p:spPr>
          <a:xfrm rot="-5400000">
            <a:off x="-729944" y="729943"/>
            <a:ext cx="6858000" cy="5398113"/>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603" name="Google Shape;603;p28"/>
          <p:cNvSpPr txBox="1">
            <a:spLocks noGrp="1"/>
          </p:cNvSpPr>
          <p:nvPr>
            <p:ph type="title"/>
          </p:nvPr>
        </p:nvSpPr>
        <p:spPr>
          <a:xfrm>
            <a:off x="6413423" y="1577339"/>
            <a:ext cx="5778577" cy="1569719"/>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rgbClr val="000000"/>
              </a:buClr>
              <a:buSzPts val="2700"/>
              <a:buFont typeface="Libre Franklin Black"/>
              <a:buNone/>
            </a:pPr>
            <a:r>
              <a:rPr lang="en-US" sz="2700" i="1">
                <a:solidFill>
                  <a:srgbClr val="000000"/>
                </a:solidFill>
                <a:highlight>
                  <a:srgbClr val="FFFF00"/>
                </a:highlight>
                <a:latin typeface="Libre Franklin Black"/>
                <a:ea typeface="Libre Franklin Black"/>
                <a:cs typeface="Libre Franklin Black"/>
                <a:sym typeface="Libre Franklin Black"/>
              </a:rPr>
              <a:t>Using bivariate analysis Analysis to compare the features and expenses </a:t>
            </a:r>
            <a:endParaRPr/>
          </a:p>
        </p:txBody>
      </p:sp>
      <p:grpSp>
        <p:nvGrpSpPr>
          <p:cNvPr id="604" name="Google Shape;604;p28"/>
          <p:cNvGrpSpPr/>
          <p:nvPr/>
        </p:nvGrpSpPr>
        <p:grpSpPr>
          <a:xfrm>
            <a:off x="174436" y="6388259"/>
            <a:ext cx="358083" cy="368964"/>
            <a:chOff x="4135740" y="1795926"/>
            <a:chExt cx="558732" cy="575710"/>
          </a:xfrm>
        </p:grpSpPr>
        <p:grpSp>
          <p:nvGrpSpPr>
            <p:cNvPr id="605" name="Google Shape;605;p28"/>
            <p:cNvGrpSpPr/>
            <p:nvPr/>
          </p:nvGrpSpPr>
          <p:grpSpPr>
            <a:xfrm>
              <a:off x="4135740" y="1795926"/>
              <a:ext cx="558732" cy="575710"/>
              <a:chOff x="1028007" y="1706560"/>
              <a:chExt cx="575710" cy="575710"/>
            </a:xfrm>
          </p:grpSpPr>
          <p:cxnSp>
            <p:nvCxnSpPr>
              <p:cNvPr id="606" name="Google Shape;606;p28"/>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607" name="Google Shape;607;p28"/>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608" name="Google Shape;608;p28"/>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09" name="Google Shape;609;p28"/>
          <p:cNvSpPr txBox="1"/>
          <p:nvPr/>
        </p:nvSpPr>
        <p:spPr>
          <a:xfrm>
            <a:off x="6604000" y="3147058"/>
            <a:ext cx="523452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The bar chart shows the expenditure among parents  having children. It shows that parents with one child has more spending  than parents with two or three children.</a:t>
            </a:r>
            <a:endParaRPr sz="1800">
              <a:solidFill>
                <a:schemeClr val="dk1"/>
              </a:solidFill>
              <a:latin typeface="Consolas"/>
              <a:ea typeface="Consolas"/>
              <a:cs typeface="Consolas"/>
              <a:sym typeface="Consolas"/>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13"/>
        <p:cNvGrpSpPr/>
        <p:nvPr/>
      </p:nvGrpSpPr>
      <p:grpSpPr>
        <a:xfrm>
          <a:off x="0" y="0"/>
          <a:ext cx="0" cy="0"/>
          <a:chOff x="0" y="0"/>
          <a:chExt cx="0" cy="0"/>
        </a:xfrm>
      </p:grpSpPr>
      <p:grpSp>
        <p:nvGrpSpPr>
          <p:cNvPr id="614" name="Google Shape;614;p29"/>
          <p:cNvGrpSpPr/>
          <p:nvPr/>
        </p:nvGrpSpPr>
        <p:grpSpPr>
          <a:xfrm>
            <a:off x="174436" y="6388259"/>
            <a:ext cx="358083" cy="368964"/>
            <a:chOff x="4135740" y="1795926"/>
            <a:chExt cx="558732" cy="575710"/>
          </a:xfrm>
        </p:grpSpPr>
        <p:grpSp>
          <p:nvGrpSpPr>
            <p:cNvPr id="615" name="Google Shape;615;p29"/>
            <p:cNvGrpSpPr/>
            <p:nvPr/>
          </p:nvGrpSpPr>
          <p:grpSpPr>
            <a:xfrm>
              <a:off x="4135740" y="1795926"/>
              <a:ext cx="558732" cy="575710"/>
              <a:chOff x="1028007" y="1706560"/>
              <a:chExt cx="575710" cy="575710"/>
            </a:xfrm>
          </p:grpSpPr>
          <p:cxnSp>
            <p:nvCxnSpPr>
              <p:cNvPr id="616" name="Google Shape;616;p29"/>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617" name="Google Shape;617;p29"/>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618" name="Google Shape;618;p29"/>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19" name="Google Shape;619;p2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620" name="Google Shape;620;p29"/>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621" name="Google Shape;621;p29"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622" name="Google Shape;622;p29"/>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623" name="Google Shape;623;p29"/>
          <p:cNvSpPr txBox="1">
            <a:spLocks noGrp="1"/>
          </p:cNvSpPr>
          <p:nvPr>
            <p:ph type="title"/>
          </p:nvPr>
        </p:nvSpPr>
        <p:spPr>
          <a:xfrm>
            <a:off x="7761164" y="1357476"/>
            <a:ext cx="5565370"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Libre Franklin Black"/>
              <a:buNone/>
            </a:pPr>
            <a:r>
              <a:rPr lang="en-US" sz="2800" i="1">
                <a:solidFill>
                  <a:srgbClr val="000000"/>
                </a:solidFill>
                <a:highlight>
                  <a:srgbClr val="FFFF00"/>
                </a:highlight>
                <a:latin typeface="Libre Franklin Black"/>
                <a:ea typeface="Libre Franklin Black"/>
                <a:cs typeface="Libre Franklin Black"/>
                <a:sym typeface="Libre Franklin Black"/>
              </a:rPr>
              <a:t>Using bivariate analysis Analysis to compare the features and expenses </a:t>
            </a:r>
            <a:endParaRPr/>
          </a:p>
        </p:txBody>
      </p:sp>
      <p:grpSp>
        <p:nvGrpSpPr>
          <p:cNvPr id="624" name="Google Shape;624;p29"/>
          <p:cNvGrpSpPr/>
          <p:nvPr/>
        </p:nvGrpSpPr>
        <p:grpSpPr>
          <a:xfrm>
            <a:off x="174436" y="6388259"/>
            <a:ext cx="358083" cy="368964"/>
            <a:chOff x="4135740" y="1795926"/>
            <a:chExt cx="558732" cy="575710"/>
          </a:xfrm>
        </p:grpSpPr>
        <p:grpSp>
          <p:nvGrpSpPr>
            <p:cNvPr id="625" name="Google Shape;625;p29"/>
            <p:cNvGrpSpPr/>
            <p:nvPr/>
          </p:nvGrpSpPr>
          <p:grpSpPr>
            <a:xfrm>
              <a:off x="4135740" y="1795926"/>
              <a:ext cx="558732" cy="575710"/>
              <a:chOff x="1028007" y="1706560"/>
              <a:chExt cx="575710" cy="575710"/>
            </a:xfrm>
          </p:grpSpPr>
          <p:cxnSp>
            <p:nvCxnSpPr>
              <p:cNvPr id="626" name="Google Shape;626;p29"/>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627" name="Google Shape;627;p29"/>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628" name="Google Shape;628;p29"/>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29" name="Google Shape;629;p29"/>
          <p:cNvSpPr txBox="1"/>
          <p:nvPr/>
        </p:nvSpPr>
        <p:spPr>
          <a:xfrm>
            <a:off x="7924800" y="3183467"/>
            <a:ext cx="3810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The bar chart shows that those who accepted more campaign have more expenditure</a:t>
            </a:r>
            <a:endParaRPr sz="1800">
              <a:solidFill>
                <a:schemeClr val="dk1"/>
              </a:solidFill>
              <a:latin typeface="Consolas"/>
              <a:ea typeface="Consolas"/>
              <a:cs typeface="Consolas"/>
              <a:sym typeface="Consolas"/>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a:spLocks noGrp="1"/>
          </p:cNvSpPr>
          <p:nvPr>
            <p:ph type="title"/>
          </p:nvPr>
        </p:nvSpPr>
        <p:spPr>
          <a:xfrm>
            <a:off x="1219200" y="365125"/>
            <a:ext cx="9493249" cy="1577975"/>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rgbClr val="000000"/>
              </a:buClr>
              <a:buSzPts val="4000"/>
              <a:buFont typeface="Libre Franklin Black"/>
              <a:buNone/>
            </a:pPr>
            <a:r>
              <a:rPr lang="en-US"/>
              <a:t>EXPLORATORY DATA ANALYSIS</a:t>
            </a:r>
            <a:endParaRPr/>
          </a:p>
        </p:txBody>
      </p:sp>
      <p:sp>
        <p:nvSpPr>
          <p:cNvPr id="115" name="Google Shape;115;p3"/>
          <p:cNvSpPr txBox="1">
            <a:spLocks noGrp="1"/>
          </p:cNvSpPr>
          <p:nvPr>
            <p:ph type="body" idx="1"/>
          </p:nvPr>
        </p:nvSpPr>
        <p:spPr>
          <a:xfrm>
            <a:off x="1219200" y="2318032"/>
            <a:ext cx="9493250" cy="385416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600"/>
              <a:buNone/>
            </a:pPr>
            <a:r>
              <a:rPr lang="en-US">
                <a:latin typeface="Times New Roman"/>
                <a:ea typeface="Times New Roman"/>
                <a:cs typeface="Times New Roman"/>
                <a:sym typeface="Times New Roman"/>
              </a:rPr>
              <a:t>Procedure for Conducting Exploratory Data Analysis: </a:t>
            </a:r>
            <a:endParaRPr/>
          </a:p>
          <a:p>
            <a:pPr marL="228600" lvl="0" indent="-228600" algn="l" rtl="0">
              <a:lnSpc>
                <a:spcPct val="120000"/>
              </a:lnSpc>
              <a:spcBef>
                <a:spcPts val="1000"/>
              </a:spcBef>
              <a:spcAft>
                <a:spcPts val="0"/>
              </a:spcAft>
              <a:buClr>
                <a:schemeClr val="dk1"/>
              </a:buClr>
              <a:buSzPts val="1600"/>
              <a:buChar char="•"/>
            </a:pPr>
            <a:r>
              <a:rPr lang="en-US">
                <a:latin typeface="Times New Roman"/>
                <a:ea typeface="Times New Roman"/>
                <a:cs typeface="Times New Roman"/>
                <a:sym typeface="Times New Roman"/>
              </a:rPr>
              <a:t>Bring in all required libraries and presenting all of the data set's necessary data </a:t>
            </a:r>
            <a:endParaRPr/>
          </a:p>
          <a:p>
            <a:pPr marL="228600" lvl="0" indent="-228600" algn="l" rtl="0">
              <a:lnSpc>
                <a:spcPct val="120000"/>
              </a:lnSpc>
              <a:spcBef>
                <a:spcPts val="1000"/>
              </a:spcBef>
              <a:spcAft>
                <a:spcPts val="0"/>
              </a:spcAft>
              <a:buClr>
                <a:schemeClr val="dk1"/>
              </a:buClr>
              <a:buSzPts val="1600"/>
              <a:buChar char="•"/>
            </a:pPr>
            <a:r>
              <a:rPr lang="en-US">
                <a:latin typeface="Times New Roman"/>
                <a:ea typeface="Times New Roman"/>
                <a:cs typeface="Times New Roman"/>
                <a:sym typeface="Times New Roman"/>
              </a:rPr>
              <a:t>Finding Missing Values, Duplicate Rows, and Removing Redundant Rows </a:t>
            </a:r>
            <a:endParaRPr/>
          </a:p>
          <a:p>
            <a:pPr marL="228600" lvl="0" indent="-228600" algn="l" rtl="0">
              <a:lnSpc>
                <a:spcPct val="120000"/>
              </a:lnSpc>
              <a:spcBef>
                <a:spcPts val="1000"/>
              </a:spcBef>
              <a:spcAft>
                <a:spcPts val="0"/>
              </a:spcAft>
              <a:buClr>
                <a:schemeClr val="dk1"/>
              </a:buClr>
              <a:buSzPts val="1600"/>
              <a:buChar char="•"/>
            </a:pPr>
            <a:r>
              <a:rPr lang="en-US">
                <a:latin typeface="Times New Roman"/>
                <a:ea typeface="Times New Roman"/>
                <a:cs typeface="Times New Roman"/>
                <a:sym typeface="Times New Roman"/>
              </a:rPr>
              <a:t>Utilising Univariate_ Analysing and combining related categories into a single column </a:t>
            </a:r>
            <a:endParaRPr/>
          </a:p>
          <a:p>
            <a:pPr marL="228600" lvl="0" indent="-228600" algn="l" rtl="0">
              <a:lnSpc>
                <a:spcPct val="120000"/>
              </a:lnSpc>
              <a:spcBef>
                <a:spcPts val="1000"/>
              </a:spcBef>
              <a:spcAft>
                <a:spcPts val="0"/>
              </a:spcAft>
              <a:buClr>
                <a:schemeClr val="dk1"/>
              </a:buClr>
              <a:buSzPts val="1600"/>
              <a:buChar char="•"/>
            </a:pPr>
            <a:r>
              <a:rPr lang="en-US">
                <a:latin typeface="Times New Roman"/>
                <a:ea typeface="Times New Roman"/>
                <a:cs typeface="Times New Roman"/>
                <a:sym typeface="Times New Roman"/>
              </a:rPr>
              <a:t>Using bivariate analysis Analysis to compare the features and expenses </a:t>
            </a:r>
            <a:endParaRPr/>
          </a:p>
          <a:p>
            <a:pPr marL="228600" lvl="0" indent="-228600" algn="l" rtl="0">
              <a:lnSpc>
                <a:spcPct val="120000"/>
              </a:lnSpc>
              <a:spcBef>
                <a:spcPts val="1000"/>
              </a:spcBef>
              <a:spcAft>
                <a:spcPts val="0"/>
              </a:spcAft>
              <a:buClr>
                <a:schemeClr val="dk1"/>
              </a:buClr>
              <a:buSzPts val="1600"/>
              <a:buChar char="•"/>
            </a:pPr>
            <a:r>
              <a:rPr lang="en-US">
                <a:latin typeface="Times New Roman"/>
                <a:ea typeface="Times New Roman"/>
                <a:cs typeface="Times New Roman"/>
                <a:sym typeface="Times New Roman"/>
              </a:rPr>
              <a:t>Removing Outliers and Normalising the Data.</a:t>
            </a: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33"/>
        <p:cNvGrpSpPr/>
        <p:nvPr/>
      </p:nvGrpSpPr>
      <p:grpSpPr>
        <a:xfrm>
          <a:off x="0" y="0"/>
          <a:ext cx="0" cy="0"/>
          <a:chOff x="0" y="0"/>
          <a:chExt cx="0" cy="0"/>
        </a:xfrm>
      </p:grpSpPr>
      <p:grpSp>
        <p:nvGrpSpPr>
          <p:cNvPr id="634" name="Google Shape;634;p30"/>
          <p:cNvGrpSpPr/>
          <p:nvPr/>
        </p:nvGrpSpPr>
        <p:grpSpPr>
          <a:xfrm>
            <a:off x="174436" y="6388259"/>
            <a:ext cx="358083" cy="368964"/>
            <a:chOff x="4135740" y="1795926"/>
            <a:chExt cx="558732" cy="575710"/>
          </a:xfrm>
        </p:grpSpPr>
        <p:grpSp>
          <p:nvGrpSpPr>
            <p:cNvPr id="635" name="Google Shape;635;p30"/>
            <p:cNvGrpSpPr/>
            <p:nvPr/>
          </p:nvGrpSpPr>
          <p:grpSpPr>
            <a:xfrm>
              <a:off x="4135740" y="1795926"/>
              <a:ext cx="558732" cy="575710"/>
              <a:chOff x="1028007" y="1706560"/>
              <a:chExt cx="575710" cy="575710"/>
            </a:xfrm>
          </p:grpSpPr>
          <p:cxnSp>
            <p:nvCxnSpPr>
              <p:cNvPr id="636" name="Google Shape;636;p30"/>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637" name="Google Shape;637;p30"/>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638" name="Google Shape;638;p30"/>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39" name="Google Shape;639;p3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640" name="Google Shape;640;p30"/>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641" name="Google Shape;641;p30" descr="A screen shot of a graph&#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642" name="Google Shape;642;p30"/>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643" name="Google Shape;643;p30"/>
          <p:cNvSpPr txBox="1">
            <a:spLocks noGrp="1"/>
          </p:cNvSpPr>
          <p:nvPr>
            <p:ph type="title"/>
          </p:nvPr>
        </p:nvSpPr>
        <p:spPr>
          <a:xfrm>
            <a:off x="6434647" y="702733"/>
            <a:ext cx="5757333" cy="2396068"/>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Libre Franklin Black"/>
              <a:buNone/>
            </a:pPr>
            <a:r>
              <a:rPr lang="en-US" sz="2800" i="1">
                <a:solidFill>
                  <a:srgbClr val="000000"/>
                </a:solidFill>
                <a:highlight>
                  <a:srgbClr val="FFFF00"/>
                </a:highlight>
                <a:latin typeface="Libre Franklin Black"/>
                <a:ea typeface="Libre Franklin Black"/>
                <a:cs typeface="Libre Franklin Black"/>
                <a:sym typeface="Libre Franklin Black"/>
              </a:rPr>
              <a:t>Using bivariate analysis Analysis to compare the features and expenses </a:t>
            </a:r>
            <a:endParaRPr/>
          </a:p>
        </p:txBody>
      </p:sp>
      <p:grpSp>
        <p:nvGrpSpPr>
          <p:cNvPr id="644" name="Google Shape;644;p30"/>
          <p:cNvGrpSpPr/>
          <p:nvPr/>
        </p:nvGrpSpPr>
        <p:grpSpPr>
          <a:xfrm>
            <a:off x="174436" y="6388259"/>
            <a:ext cx="358083" cy="368964"/>
            <a:chOff x="4135740" y="1795926"/>
            <a:chExt cx="558732" cy="575710"/>
          </a:xfrm>
        </p:grpSpPr>
        <p:grpSp>
          <p:nvGrpSpPr>
            <p:cNvPr id="645" name="Google Shape;645;p30"/>
            <p:cNvGrpSpPr/>
            <p:nvPr/>
          </p:nvGrpSpPr>
          <p:grpSpPr>
            <a:xfrm>
              <a:off x="4135740" y="1795926"/>
              <a:ext cx="558732" cy="575710"/>
              <a:chOff x="1028007" y="1706560"/>
              <a:chExt cx="575710" cy="575710"/>
            </a:xfrm>
          </p:grpSpPr>
          <p:cxnSp>
            <p:nvCxnSpPr>
              <p:cNvPr id="646" name="Google Shape;646;p30"/>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647" name="Google Shape;647;p30"/>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648" name="Google Shape;648;p30"/>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49" name="Google Shape;649;p30"/>
          <p:cNvSpPr txBox="1"/>
          <p:nvPr/>
        </p:nvSpPr>
        <p:spPr>
          <a:xfrm>
            <a:off x="6434647" y="3428997"/>
            <a:ext cx="51816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The bar chart shows that the higher the purchase the higher the expenditure.</a:t>
            </a:r>
            <a:endParaRPr sz="1800">
              <a:solidFill>
                <a:schemeClr val="dk1"/>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53"/>
        <p:cNvGrpSpPr/>
        <p:nvPr/>
      </p:nvGrpSpPr>
      <p:grpSpPr>
        <a:xfrm>
          <a:off x="0" y="0"/>
          <a:ext cx="0" cy="0"/>
          <a:chOff x="0" y="0"/>
          <a:chExt cx="0" cy="0"/>
        </a:xfrm>
      </p:grpSpPr>
      <p:grpSp>
        <p:nvGrpSpPr>
          <p:cNvPr id="654" name="Google Shape;654;p31"/>
          <p:cNvGrpSpPr/>
          <p:nvPr/>
        </p:nvGrpSpPr>
        <p:grpSpPr>
          <a:xfrm>
            <a:off x="174436" y="6388259"/>
            <a:ext cx="358083" cy="368964"/>
            <a:chOff x="4135740" y="1795926"/>
            <a:chExt cx="558732" cy="575710"/>
          </a:xfrm>
        </p:grpSpPr>
        <p:grpSp>
          <p:nvGrpSpPr>
            <p:cNvPr id="655" name="Google Shape;655;p31"/>
            <p:cNvGrpSpPr/>
            <p:nvPr/>
          </p:nvGrpSpPr>
          <p:grpSpPr>
            <a:xfrm>
              <a:off x="4135740" y="1795926"/>
              <a:ext cx="558732" cy="575710"/>
              <a:chOff x="1028007" y="1706560"/>
              <a:chExt cx="575710" cy="575710"/>
            </a:xfrm>
          </p:grpSpPr>
          <p:cxnSp>
            <p:nvCxnSpPr>
              <p:cNvPr id="656" name="Google Shape;656;p31"/>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657" name="Google Shape;657;p31"/>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658" name="Google Shape;658;p31"/>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59" name="Google Shape;659;p3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660" name="Google Shape;660;p31"/>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661" name="Google Shape;661;p31" descr="A screenshot of a computer&#10;&#10;Description automatically generated"/>
          <p:cNvPicPr preferRelativeResize="0">
            <a:picLocks noGrp="1"/>
          </p:cNvPicPr>
          <p:nvPr>
            <p:ph type="body" idx="1"/>
          </p:nvPr>
        </p:nvPicPr>
        <p:blipFill rotWithShape="1">
          <a:blip r:embed="rId4">
            <a:alphaModFix amt="84000"/>
          </a:blip>
          <a:srcRect t="9983" b="3478"/>
          <a:stretch/>
        </p:blipFill>
        <p:spPr>
          <a:xfrm>
            <a:off x="20" y="10"/>
            <a:ext cx="12191980" cy="6857990"/>
          </a:xfrm>
          <a:prstGeom prst="rect">
            <a:avLst/>
          </a:prstGeom>
          <a:noFill/>
          <a:ln>
            <a:noFill/>
          </a:ln>
        </p:spPr>
      </p:pic>
      <p:sp>
        <p:nvSpPr>
          <p:cNvPr id="662" name="Google Shape;662;p31"/>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663" name="Google Shape;663;p31"/>
          <p:cNvSpPr txBox="1">
            <a:spLocks noGrp="1"/>
          </p:cNvSpPr>
          <p:nvPr>
            <p:ph type="title"/>
          </p:nvPr>
        </p:nvSpPr>
        <p:spPr>
          <a:xfrm>
            <a:off x="5630735" y="4982454"/>
            <a:ext cx="6561245" cy="160304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20000"/>
              </a:lnSpc>
              <a:spcBef>
                <a:spcPts val="0"/>
              </a:spcBef>
              <a:spcAft>
                <a:spcPts val="0"/>
              </a:spcAft>
              <a:buClr>
                <a:srgbClr val="000000"/>
              </a:buClr>
              <a:buSzPct val="100000"/>
              <a:buFont typeface="Libre Franklin Black"/>
              <a:buNone/>
            </a:pPr>
            <a:r>
              <a:rPr lang="en-US" sz="4000" i="1">
                <a:solidFill>
                  <a:srgbClr val="000000"/>
                </a:solidFill>
                <a:highlight>
                  <a:srgbClr val="FFFF00"/>
                </a:highlight>
                <a:latin typeface="Libre Franklin Black"/>
                <a:ea typeface="Libre Franklin Black"/>
                <a:cs typeface="Libre Franklin Black"/>
                <a:sym typeface="Libre Franklin Black"/>
              </a:rPr>
              <a:t>Using bivariate analysis Analysis to compare the features and expenses </a:t>
            </a:r>
            <a:endParaRPr i="1">
              <a:solidFill>
                <a:srgbClr val="000000"/>
              </a:solidFill>
              <a:highlight>
                <a:srgbClr val="FFFF00"/>
              </a:highlight>
              <a:latin typeface="Libre Franklin Black"/>
              <a:ea typeface="Libre Franklin Black"/>
              <a:cs typeface="Libre Franklin Black"/>
              <a:sym typeface="Libre Franklin Black"/>
            </a:endParaRPr>
          </a:p>
        </p:txBody>
      </p:sp>
      <p:grpSp>
        <p:nvGrpSpPr>
          <p:cNvPr id="664" name="Google Shape;664;p31"/>
          <p:cNvGrpSpPr/>
          <p:nvPr/>
        </p:nvGrpSpPr>
        <p:grpSpPr>
          <a:xfrm>
            <a:off x="174436" y="6388259"/>
            <a:ext cx="358083" cy="368964"/>
            <a:chOff x="4135740" y="1795926"/>
            <a:chExt cx="558732" cy="575710"/>
          </a:xfrm>
        </p:grpSpPr>
        <p:grpSp>
          <p:nvGrpSpPr>
            <p:cNvPr id="665" name="Google Shape;665;p31"/>
            <p:cNvGrpSpPr/>
            <p:nvPr/>
          </p:nvGrpSpPr>
          <p:grpSpPr>
            <a:xfrm>
              <a:off x="4135740" y="1795926"/>
              <a:ext cx="558732" cy="575710"/>
              <a:chOff x="1028007" y="1706560"/>
              <a:chExt cx="575710" cy="575710"/>
            </a:xfrm>
          </p:grpSpPr>
          <p:cxnSp>
            <p:nvCxnSpPr>
              <p:cNvPr id="666" name="Google Shape;666;p31"/>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667" name="Google Shape;667;p31"/>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668" name="Google Shape;668;p31"/>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69" name="Google Shape;669;p31"/>
          <p:cNvSpPr txBox="1"/>
          <p:nvPr/>
        </p:nvSpPr>
        <p:spPr>
          <a:xfrm>
            <a:off x="7806267" y="1794933"/>
            <a:ext cx="39624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The influence of days active on spending is seen in the line plot. </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Spending is represented as a scattered plot depending on client shop days.</a:t>
            </a:r>
            <a:br>
              <a:rPr lang="en-US" sz="1800">
                <a:solidFill>
                  <a:schemeClr val="lt1"/>
                </a:solidFill>
                <a:latin typeface="Calibri"/>
                <a:ea typeface="Calibri"/>
                <a:cs typeface="Calibri"/>
                <a:sym typeface="Calibri"/>
              </a:rPr>
            </a:br>
            <a:endParaRPr sz="1800">
              <a:solidFill>
                <a:schemeClr val="dk1"/>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73"/>
        <p:cNvGrpSpPr/>
        <p:nvPr/>
      </p:nvGrpSpPr>
      <p:grpSpPr>
        <a:xfrm>
          <a:off x="0" y="0"/>
          <a:ext cx="0" cy="0"/>
          <a:chOff x="0" y="0"/>
          <a:chExt cx="0" cy="0"/>
        </a:xfrm>
      </p:grpSpPr>
      <p:grpSp>
        <p:nvGrpSpPr>
          <p:cNvPr id="674" name="Google Shape;674;p32"/>
          <p:cNvGrpSpPr/>
          <p:nvPr/>
        </p:nvGrpSpPr>
        <p:grpSpPr>
          <a:xfrm>
            <a:off x="174436" y="6388259"/>
            <a:ext cx="358083" cy="368964"/>
            <a:chOff x="4135740" y="1795926"/>
            <a:chExt cx="558732" cy="575710"/>
          </a:xfrm>
        </p:grpSpPr>
        <p:grpSp>
          <p:nvGrpSpPr>
            <p:cNvPr id="675" name="Google Shape;675;p32"/>
            <p:cNvGrpSpPr/>
            <p:nvPr/>
          </p:nvGrpSpPr>
          <p:grpSpPr>
            <a:xfrm>
              <a:off x="4135740" y="1795926"/>
              <a:ext cx="558732" cy="575710"/>
              <a:chOff x="1028007" y="1706560"/>
              <a:chExt cx="575710" cy="575710"/>
            </a:xfrm>
          </p:grpSpPr>
          <p:cxnSp>
            <p:nvCxnSpPr>
              <p:cNvPr id="676" name="Google Shape;676;p32"/>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677" name="Google Shape;677;p32"/>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678" name="Google Shape;678;p32"/>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79" name="Google Shape;679;p3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680" name="Google Shape;680;p32"/>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681" name="Google Shape;681;p32"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118544" y="10"/>
            <a:ext cx="12191980" cy="6857990"/>
          </a:xfrm>
          <a:prstGeom prst="rect">
            <a:avLst/>
          </a:prstGeom>
          <a:noFill/>
          <a:ln>
            <a:noFill/>
          </a:ln>
        </p:spPr>
      </p:pic>
      <p:sp>
        <p:nvSpPr>
          <p:cNvPr id="682" name="Google Shape;682;p32"/>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683" name="Google Shape;683;p32"/>
          <p:cNvSpPr txBox="1">
            <a:spLocks noGrp="1"/>
          </p:cNvSpPr>
          <p:nvPr>
            <p:ph type="title"/>
          </p:nvPr>
        </p:nvSpPr>
        <p:spPr>
          <a:xfrm>
            <a:off x="1846735" y="1402623"/>
            <a:ext cx="6561245"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Libre Franklin Black"/>
              <a:buNone/>
            </a:pPr>
            <a:r>
              <a:rPr lang="en-US" sz="2800" i="1">
                <a:solidFill>
                  <a:srgbClr val="000000"/>
                </a:solidFill>
                <a:highlight>
                  <a:srgbClr val="FFFF00"/>
                </a:highlight>
                <a:latin typeface="Libre Franklin Black"/>
                <a:ea typeface="Libre Franklin Black"/>
                <a:cs typeface="Libre Franklin Black"/>
                <a:sym typeface="Libre Franklin Black"/>
              </a:rPr>
              <a:t>Using bivariate analysis Analysis to compare the features and expenses </a:t>
            </a:r>
            <a:endParaRPr/>
          </a:p>
        </p:txBody>
      </p:sp>
      <p:grpSp>
        <p:nvGrpSpPr>
          <p:cNvPr id="684" name="Google Shape;684;p32"/>
          <p:cNvGrpSpPr/>
          <p:nvPr/>
        </p:nvGrpSpPr>
        <p:grpSpPr>
          <a:xfrm>
            <a:off x="174436" y="6388259"/>
            <a:ext cx="358083" cy="368964"/>
            <a:chOff x="4135740" y="1795926"/>
            <a:chExt cx="558732" cy="575710"/>
          </a:xfrm>
        </p:grpSpPr>
        <p:grpSp>
          <p:nvGrpSpPr>
            <p:cNvPr id="685" name="Google Shape;685;p32"/>
            <p:cNvGrpSpPr/>
            <p:nvPr/>
          </p:nvGrpSpPr>
          <p:grpSpPr>
            <a:xfrm>
              <a:off x="4135740" y="1795926"/>
              <a:ext cx="558732" cy="575710"/>
              <a:chOff x="1028007" y="1706560"/>
              <a:chExt cx="575710" cy="575710"/>
            </a:xfrm>
          </p:grpSpPr>
          <p:cxnSp>
            <p:nvCxnSpPr>
              <p:cNvPr id="686" name="Google Shape;686;p32"/>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687" name="Google Shape;687;p32"/>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688" name="Google Shape;688;p32"/>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89" name="Google Shape;689;p32"/>
          <p:cNvSpPr txBox="1"/>
          <p:nvPr/>
        </p:nvSpPr>
        <p:spPr>
          <a:xfrm>
            <a:off x="9144020" y="3414873"/>
            <a:ext cx="304798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onsolas"/>
                <a:ea typeface="Consolas"/>
                <a:cs typeface="Consolas"/>
                <a:sym typeface="Consolas"/>
              </a:rPr>
              <a:t>The bar graph indicates that middle-aged individuals spend less money than other demographic groups. </a:t>
            </a:r>
            <a:br>
              <a:rPr lang="en-US" sz="1800">
                <a:solidFill>
                  <a:schemeClr val="lt1"/>
                </a:solidFill>
                <a:latin typeface="Consolas"/>
                <a:ea typeface="Consolas"/>
                <a:cs typeface="Consolas"/>
                <a:sym typeface="Consolas"/>
              </a:rPr>
            </a:br>
            <a:endParaRPr sz="1800">
              <a:solidFill>
                <a:schemeClr val="lt1"/>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93"/>
        <p:cNvGrpSpPr/>
        <p:nvPr/>
      </p:nvGrpSpPr>
      <p:grpSpPr>
        <a:xfrm>
          <a:off x="0" y="0"/>
          <a:ext cx="0" cy="0"/>
          <a:chOff x="0" y="0"/>
          <a:chExt cx="0" cy="0"/>
        </a:xfrm>
      </p:grpSpPr>
      <p:grpSp>
        <p:nvGrpSpPr>
          <p:cNvPr id="694" name="Google Shape;694;p33"/>
          <p:cNvGrpSpPr/>
          <p:nvPr/>
        </p:nvGrpSpPr>
        <p:grpSpPr>
          <a:xfrm>
            <a:off x="174436" y="6388259"/>
            <a:ext cx="358083" cy="368964"/>
            <a:chOff x="4135740" y="1795926"/>
            <a:chExt cx="558732" cy="575710"/>
          </a:xfrm>
        </p:grpSpPr>
        <p:grpSp>
          <p:nvGrpSpPr>
            <p:cNvPr id="695" name="Google Shape;695;p33"/>
            <p:cNvGrpSpPr/>
            <p:nvPr/>
          </p:nvGrpSpPr>
          <p:grpSpPr>
            <a:xfrm>
              <a:off x="4135740" y="1795926"/>
              <a:ext cx="558732" cy="575710"/>
              <a:chOff x="1028007" y="1706560"/>
              <a:chExt cx="575710" cy="575710"/>
            </a:xfrm>
          </p:grpSpPr>
          <p:cxnSp>
            <p:nvCxnSpPr>
              <p:cNvPr id="696" name="Google Shape;696;p33"/>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697" name="Google Shape;697;p33"/>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698" name="Google Shape;698;p33"/>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699" name="Google Shape;699;p3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700" name="Google Shape;700;p33"/>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701" name="Google Shape;701;p33" descr="A screenshot of a computer&#10;&#10;Description automatically generated"/>
          <p:cNvPicPr preferRelativeResize="0">
            <a:picLocks noGrp="1"/>
          </p:cNvPicPr>
          <p:nvPr>
            <p:ph type="body" idx="1"/>
          </p:nvPr>
        </p:nvPicPr>
        <p:blipFill rotWithShape="1">
          <a:blip r:embed="rId4">
            <a:alphaModFix amt="84000"/>
          </a:blip>
          <a:srcRect t="8064" b="5396"/>
          <a:stretch/>
        </p:blipFill>
        <p:spPr>
          <a:xfrm>
            <a:off x="135632" y="10"/>
            <a:ext cx="12191980" cy="6857990"/>
          </a:xfrm>
          <a:prstGeom prst="rect">
            <a:avLst/>
          </a:prstGeom>
          <a:noFill/>
          <a:ln>
            <a:noFill/>
          </a:ln>
        </p:spPr>
      </p:pic>
      <p:sp>
        <p:nvSpPr>
          <p:cNvPr id="702" name="Google Shape;702;p33"/>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703" name="Google Shape;703;p33"/>
          <p:cNvSpPr txBox="1">
            <a:spLocks noGrp="1"/>
          </p:cNvSpPr>
          <p:nvPr>
            <p:ph type="title"/>
          </p:nvPr>
        </p:nvSpPr>
        <p:spPr>
          <a:xfrm>
            <a:off x="4834758" y="719666"/>
            <a:ext cx="7628465" cy="1603041"/>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rgbClr val="000000"/>
              </a:buClr>
              <a:buSzPts val="4000"/>
              <a:buFont typeface="Libre Franklin Black"/>
              <a:buNone/>
            </a:pPr>
            <a:r>
              <a:rPr lang="en-US" i="1">
                <a:solidFill>
                  <a:srgbClr val="000000"/>
                </a:solidFill>
                <a:highlight>
                  <a:srgbClr val="FFFF00"/>
                </a:highlight>
                <a:latin typeface="Libre Franklin Black"/>
                <a:ea typeface="Libre Franklin Black"/>
                <a:cs typeface="Libre Franklin Black"/>
                <a:sym typeface="Libre Franklin Black"/>
              </a:rPr>
              <a:t>Removing Outliers</a:t>
            </a:r>
            <a:endParaRPr/>
          </a:p>
        </p:txBody>
      </p:sp>
      <p:grpSp>
        <p:nvGrpSpPr>
          <p:cNvPr id="704" name="Google Shape;704;p33"/>
          <p:cNvGrpSpPr/>
          <p:nvPr/>
        </p:nvGrpSpPr>
        <p:grpSpPr>
          <a:xfrm>
            <a:off x="174436" y="6388259"/>
            <a:ext cx="358083" cy="368964"/>
            <a:chOff x="4135740" y="1795926"/>
            <a:chExt cx="558732" cy="575710"/>
          </a:xfrm>
        </p:grpSpPr>
        <p:grpSp>
          <p:nvGrpSpPr>
            <p:cNvPr id="705" name="Google Shape;705;p33"/>
            <p:cNvGrpSpPr/>
            <p:nvPr/>
          </p:nvGrpSpPr>
          <p:grpSpPr>
            <a:xfrm>
              <a:off x="4135740" y="1795926"/>
              <a:ext cx="558732" cy="575710"/>
              <a:chOff x="1028007" y="1706560"/>
              <a:chExt cx="575710" cy="575710"/>
            </a:xfrm>
          </p:grpSpPr>
          <p:cxnSp>
            <p:nvCxnSpPr>
              <p:cNvPr id="706" name="Google Shape;706;p33"/>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707" name="Google Shape;707;p33"/>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708" name="Google Shape;708;p33"/>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709" name="Google Shape;709;p33"/>
          <p:cNvSpPr txBox="1"/>
          <p:nvPr/>
        </p:nvSpPr>
        <p:spPr>
          <a:xfrm>
            <a:off x="4182533" y="2828832"/>
            <a:ext cx="607906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onsolas"/>
                <a:ea typeface="Consolas"/>
                <a:cs typeface="Consolas"/>
                <a:sym typeface="Consolas"/>
              </a:rPr>
              <a:t>In this case, we utilise describe() to show 25% and 75% of the dimensions needed to remove outliers from these features. </a:t>
            </a:r>
            <a:br>
              <a:rPr lang="en-US" sz="1800">
                <a:solidFill>
                  <a:schemeClr val="lt1"/>
                </a:solidFill>
                <a:latin typeface="Consolas"/>
                <a:ea typeface="Consolas"/>
                <a:cs typeface="Consolas"/>
                <a:sym typeface="Consolas"/>
              </a:rPr>
            </a:br>
            <a:endParaRPr sz="1800">
              <a:solidFill>
                <a:schemeClr val="lt1"/>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13"/>
        <p:cNvGrpSpPr/>
        <p:nvPr/>
      </p:nvGrpSpPr>
      <p:grpSpPr>
        <a:xfrm>
          <a:off x="0" y="0"/>
          <a:ext cx="0" cy="0"/>
          <a:chOff x="0" y="0"/>
          <a:chExt cx="0" cy="0"/>
        </a:xfrm>
      </p:grpSpPr>
      <p:grpSp>
        <p:nvGrpSpPr>
          <p:cNvPr id="714" name="Google Shape;714;p34"/>
          <p:cNvGrpSpPr/>
          <p:nvPr/>
        </p:nvGrpSpPr>
        <p:grpSpPr>
          <a:xfrm>
            <a:off x="174436" y="6388259"/>
            <a:ext cx="358083" cy="368964"/>
            <a:chOff x="4135740" y="1795926"/>
            <a:chExt cx="558732" cy="575710"/>
          </a:xfrm>
        </p:grpSpPr>
        <p:grpSp>
          <p:nvGrpSpPr>
            <p:cNvPr id="715" name="Google Shape;715;p34"/>
            <p:cNvGrpSpPr/>
            <p:nvPr/>
          </p:nvGrpSpPr>
          <p:grpSpPr>
            <a:xfrm>
              <a:off x="4135740" y="1795926"/>
              <a:ext cx="558732" cy="575710"/>
              <a:chOff x="1028007" y="1706560"/>
              <a:chExt cx="575710" cy="575710"/>
            </a:xfrm>
          </p:grpSpPr>
          <p:cxnSp>
            <p:nvCxnSpPr>
              <p:cNvPr id="716" name="Google Shape;716;p34"/>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717" name="Google Shape;717;p34"/>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718" name="Google Shape;718;p34"/>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719" name="Google Shape;719;p3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720" name="Google Shape;720;p34"/>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721" name="Google Shape;721;p34"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722" name="Google Shape;722;p34"/>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723" name="Google Shape;723;p34"/>
          <p:cNvSpPr txBox="1">
            <a:spLocks noGrp="1"/>
          </p:cNvSpPr>
          <p:nvPr>
            <p:ph type="title"/>
          </p:nvPr>
        </p:nvSpPr>
        <p:spPr>
          <a:xfrm>
            <a:off x="661003" y="-533197"/>
            <a:ext cx="12699397" cy="1603041"/>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rgbClr val="000000"/>
              </a:buClr>
              <a:buSzPts val="4000"/>
              <a:buFont typeface="Libre Franklin Black"/>
              <a:buNone/>
            </a:pPr>
            <a:r>
              <a:rPr lang="en-US" i="1">
                <a:solidFill>
                  <a:srgbClr val="000000"/>
                </a:solidFill>
                <a:highlight>
                  <a:srgbClr val="FFFF00"/>
                </a:highlight>
                <a:latin typeface="Libre Franklin Black"/>
                <a:ea typeface="Libre Franklin Black"/>
                <a:cs typeface="Libre Franklin Black"/>
                <a:sym typeface="Libre Franklin Black"/>
              </a:rPr>
              <a:t>Removing Outliers</a:t>
            </a:r>
            <a:endParaRPr/>
          </a:p>
        </p:txBody>
      </p:sp>
      <p:grpSp>
        <p:nvGrpSpPr>
          <p:cNvPr id="724" name="Google Shape;724;p34"/>
          <p:cNvGrpSpPr/>
          <p:nvPr/>
        </p:nvGrpSpPr>
        <p:grpSpPr>
          <a:xfrm>
            <a:off x="174436" y="6388259"/>
            <a:ext cx="358083" cy="368964"/>
            <a:chOff x="4135740" y="1795926"/>
            <a:chExt cx="558732" cy="575710"/>
          </a:xfrm>
        </p:grpSpPr>
        <p:grpSp>
          <p:nvGrpSpPr>
            <p:cNvPr id="725" name="Google Shape;725;p34"/>
            <p:cNvGrpSpPr/>
            <p:nvPr/>
          </p:nvGrpSpPr>
          <p:grpSpPr>
            <a:xfrm>
              <a:off x="4135740" y="1795926"/>
              <a:ext cx="558732" cy="575710"/>
              <a:chOff x="1028007" y="1706560"/>
              <a:chExt cx="575710" cy="575710"/>
            </a:xfrm>
          </p:grpSpPr>
          <p:cxnSp>
            <p:nvCxnSpPr>
              <p:cNvPr id="726" name="Google Shape;726;p34"/>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727" name="Google Shape;727;p34"/>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728" name="Google Shape;728;p34"/>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729" name="Google Shape;729;p34"/>
          <p:cNvSpPr txBox="1"/>
          <p:nvPr/>
        </p:nvSpPr>
        <p:spPr>
          <a:xfrm>
            <a:off x="5004381" y="2116667"/>
            <a:ext cx="633306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onsolas"/>
                <a:ea typeface="Consolas"/>
                <a:cs typeface="Consolas"/>
                <a:sym typeface="Consolas"/>
              </a:rPr>
              <a:t>To remove outliers from these characteristics, we apply the given algorithm. </a:t>
            </a:r>
            <a:br>
              <a:rPr lang="en-US" sz="1800">
                <a:solidFill>
                  <a:schemeClr val="lt1"/>
                </a:solidFill>
                <a:latin typeface="Consolas"/>
                <a:ea typeface="Consolas"/>
                <a:cs typeface="Consolas"/>
                <a:sym typeface="Consolas"/>
              </a:rPr>
            </a:br>
            <a:endParaRPr sz="1800">
              <a:solidFill>
                <a:schemeClr val="lt1"/>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33"/>
        <p:cNvGrpSpPr/>
        <p:nvPr/>
      </p:nvGrpSpPr>
      <p:grpSpPr>
        <a:xfrm>
          <a:off x="0" y="0"/>
          <a:ext cx="0" cy="0"/>
          <a:chOff x="0" y="0"/>
          <a:chExt cx="0" cy="0"/>
        </a:xfrm>
      </p:grpSpPr>
      <p:grpSp>
        <p:nvGrpSpPr>
          <p:cNvPr id="734" name="Google Shape;734;p35"/>
          <p:cNvGrpSpPr/>
          <p:nvPr/>
        </p:nvGrpSpPr>
        <p:grpSpPr>
          <a:xfrm>
            <a:off x="174436" y="6388259"/>
            <a:ext cx="358083" cy="368964"/>
            <a:chOff x="4135740" y="1795926"/>
            <a:chExt cx="558732" cy="575710"/>
          </a:xfrm>
        </p:grpSpPr>
        <p:grpSp>
          <p:nvGrpSpPr>
            <p:cNvPr id="735" name="Google Shape;735;p35"/>
            <p:cNvGrpSpPr/>
            <p:nvPr/>
          </p:nvGrpSpPr>
          <p:grpSpPr>
            <a:xfrm>
              <a:off x="4135740" y="1795926"/>
              <a:ext cx="558732" cy="575710"/>
              <a:chOff x="1028007" y="1706560"/>
              <a:chExt cx="575710" cy="575710"/>
            </a:xfrm>
          </p:grpSpPr>
          <p:cxnSp>
            <p:nvCxnSpPr>
              <p:cNvPr id="736" name="Google Shape;736;p35"/>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737" name="Google Shape;737;p35"/>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738" name="Google Shape;738;p35"/>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739" name="Google Shape;739;p3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740" name="Google Shape;740;p35"/>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741" name="Google Shape;741;p35"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174436" y="10"/>
            <a:ext cx="12191980" cy="6857990"/>
          </a:xfrm>
          <a:prstGeom prst="rect">
            <a:avLst/>
          </a:prstGeom>
          <a:noFill/>
          <a:ln>
            <a:noFill/>
          </a:ln>
        </p:spPr>
      </p:pic>
      <p:sp>
        <p:nvSpPr>
          <p:cNvPr id="742" name="Google Shape;742;p35"/>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743" name="Google Shape;743;p35"/>
          <p:cNvSpPr txBox="1">
            <a:spLocks noGrp="1"/>
          </p:cNvSpPr>
          <p:nvPr>
            <p:ph type="title"/>
          </p:nvPr>
        </p:nvSpPr>
        <p:spPr>
          <a:xfrm>
            <a:off x="532519" y="-516263"/>
            <a:ext cx="6561245" cy="1603041"/>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rgbClr val="000000"/>
              </a:buClr>
              <a:buSzPts val="4000"/>
              <a:buFont typeface="Libre Franklin Black"/>
              <a:buNone/>
            </a:pPr>
            <a:r>
              <a:rPr lang="en-US" i="1">
                <a:solidFill>
                  <a:srgbClr val="000000"/>
                </a:solidFill>
                <a:highlight>
                  <a:srgbClr val="FFFF00"/>
                </a:highlight>
                <a:latin typeface="Libre Franklin Black"/>
                <a:ea typeface="Libre Franklin Black"/>
                <a:cs typeface="Libre Franklin Black"/>
                <a:sym typeface="Libre Franklin Black"/>
              </a:rPr>
              <a:t>Finding Correlation</a:t>
            </a:r>
            <a:endParaRPr/>
          </a:p>
        </p:txBody>
      </p:sp>
      <p:grpSp>
        <p:nvGrpSpPr>
          <p:cNvPr id="744" name="Google Shape;744;p35"/>
          <p:cNvGrpSpPr/>
          <p:nvPr/>
        </p:nvGrpSpPr>
        <p:grpSpPr>
          <a:xfrm>
            <a:off x="174436" y="6388259"/>
            <a:ext cx="358083" cy="368964"/>
            <a:chOff x="4135740" y="1795926"/>
            <a:chExt cx="558732" cy="575710"/>
          </a:xfrm>
        </p:grpSpPr>
        <p:grpSp>
          <p:nvGrpSpPr>
            <p:cNvPr id="745" name="Google Shape;745;p35"/>
            <p:cNvGrpSpPr/>
            <p:nvPr/>
          </p:nvGrpSpPr>
          <p:grpSpPr>
            <a:xfrm>
              <a:off x="4135740" y="1795926"/>
              <a:ext cx="558732" cy="575710"/>
              <a:chOff x="1028007" y="1706560"/>
              <a:chExt cx="575710" cy="575710"/>
            </a:xfrm>
          </p:grpSpPr>
          <p:cxnSp>
            <p:nvCxnSpPr>
              <p:cNvPr id="746" name="Google Shape;746;p35"/>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747" name="Google Shape;747;p35"/>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748" name="Google Shape;748;p35"/>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749" name="Google Shape;749;p35"/>
          <p:cNvSpPr txBox="1"/>
          <p:nvPr/>
        </p:nvSpPr>
        <p:spPr>
          <a:xfrm>
            <a:off x="6383866" y="2912533"/>
            <a:ext cx="5300133"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onsolas"/>
                <a:ea typeface="Consolas"/>
                <a:cs typeface="Consolas"/>
                <a:sym typeface="Consolas"/>
              </a:rPr>
              <a:t>Income and expenditure, as well as the amount of purchases made, are more positively correlated.Children and spending are negatively correlated, whereas income and the quantity of purchases made are positively correlated with spending.</a:t>
            </a:r>
            <a:endParaRPr sz="1800">
              <a:solidFill>
                <a:schemeClr val="lt1"/>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53"/>
        <p:cNvGrpSpPr/>
        <p:nvPr/>
      </p:nvGrpSpPr>
      <p:grpSpPr>
        <a:xfrm>
          <a:off x="0" y="0"/>
          <a:ext cx="0" cy="0"/>
          <a:chOff x="0" y="0"/>
          <a:chExt cx="0" cy="0"/>
        </a:xfrm>
      </p:grpSpPr>
      <p:grpSp>
        <p:nvGrpSpPr>
          <p:cNvPr id="754" name="Google Shape;754;p36"/>
          <p:cNvGrpSpPr/>
          <p:nvPr/>
        </p:nvGrpSpPr>
        <p:grpSpPr>
          <a:xfrm>
            <a:off x="174436" y="6388259"/>
            <a:ext cx="358083" cy="368964"/>
            <a:chOff x="4135740" y="1795926"/>
            <a:chExt cx="558732" cy="575710"/>
          </a:xfrm>
        </p:grpSpPr>
        <p:grpSp>
          <p:nvGrpSpPr>
            <p:cNvPr id="755" name="Google Shape;755;p36"/>
            <p:cNvGrpSpPr/>
            <p:nvPr/>
          </p:nvGrpSpPr>
          <p:grpSpPr>
            <a:xfrm>
              <a:off x="4135740" y="1795926"/>
              <a:ext cx="558732" cy="575710"/>
              <a:chOff x="1028007" y="1706560"/>
              <a:chExt cx="575710" cy="575710"/>
            </a:xfrm>
          </p:grpSpPr>
          <p:cxnSp>
            <p:nvCxnSpPr>
              <p:cNvPr id="756" name="Google Shape;756;p36"/>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757" name="Google Shape;757;p36"/>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758" name="Google Shape;758;p36"/>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759" name="Google Shape;759;p3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sp>
        <p:nvSpPr>
          <p:cNvPr id="760" name="Google Shape;760;p36"/>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pic>
        <p:nvPicPr>
          <p:cNvPr id="761" name="Google Shape;761;p36" descr="A screenshot of a computer&#10;&#10;Description automatically generated"/>
          <p:cNvPicPr preferRelativeResize="0">
            <a:picLocks noGrp="1"/>
          </p:cNvPicPr>
          <p:nvPr>
            <p:ph type="body" idx="1"/>
          </p:nvPr>
        </p:nvPicPr>
        <p:blipFill rotWithShape="1">
          <a:blip r:embed="rId4">
            <a:alphaModFix amt="84000"/>
          </a:blip>
          <a:srcRect t="13462"/>
          <a:stretch/>
        </p:blipFill>
        <p:spPr>
          <a:xfrm>
            <a:off x="20" y="10"/>
            <a:ext cx="12191980" cy="6857990"/>
          </a:xfrm>
          <a:prstGeom prst="rect">
            <a:avLst/>
          </a:prstGeom>
          <a:noFill/>
          <a:ln>
            <a:noFill/>
          </a:ln>
        </p:spPr>
      </p:pic>
      <p:sp>
        <p:nvSpPr>
          <p:cNvPr id="762" name="Google Shape;762;p36"/>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nsolas"/>
              <a:ea typeface="Consolas"/>
              <a:cs typeface="Consolas"/>
              <a:sym typeface="Consolas"/>
            </a:endParaRPr>
          </a:p>
        </p:txBody>
      </p:sp>
      <p:sp>
        <p:nvSpPr>
          <p:cNvPr id="763" name="Google Shape;763;p36"/>
          <p:cNvSpPr txBox="1">
            <a:spLocks noGrp="1"/>
          </p:cNvSpPr>
          <p:nvPr>
            <p:ph type="title"/>
          </p:nvPr>
        </p:nvSpPr>
        <p:spPr>
          <a:xfrm>
            <a:off x="174436" y="-922868"/>
            <a:ext cx="6561245" cy="1603041"/>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rgbClr val="000000"/>
              </a:buClr>
              <a:buSzPts val="4000"/>
              <a:buFont typeface="Libre Franklin Black"/>
              <a:buNone/>
            </a:pPr>
            <a:r>
              <a:rPr lang="en-US" i="1">
                <a:solidFill>
                  <a:srgbClr val="000000"/>
                </a:solidFill>
                <a:highlight>
                  <a:srgbClr val="FFFF00"/>
                </a:highlight>
                <a:latin typeface="Libre Franklin Black"/>
                <a:ea typeface="Libre Franklin Black"/>
                <a:cs typeface="Libre Franklin Black"/>
                <a:sym typeface="Libre Franklin Black"/>
              </a:rPr>
              <a:t>Standardizing the Data</a:t>
            </a:r>
            <a:endParaRPr/>
          </a:p>
        </p:txBody>
      </p:sp>
      <p:grpSp>
        <p:nvGrpSpPr>
          <p:cNvPr id="764" name="Google Shape;764;p36"/>
          <p:cNvGrpSpPr/>
          <p:nvPr/>
        </p:nvGrpSpPr>
        <p:grpSpPr>
          <a:xfrm>
            <a:off x="174436" y="6388259"/>
            <a:ext cx="358083" cy="368964"/>
            <a:chOff x="4135740" y="1795926"/>
            <a:chExt cx="558732" cy="575710"/>
          </a:xfrm>
        </p:grpSpPr>
        <p:grpSp>
          <p:nvGrpSpPr>
            <p:cNvPr id="765" name="Google Shape;765;p36"/>
            <p:cNvGrpSpPr/>
            <p:nvPr/>
          </p:nvGrpSpPr>
          <p:grpSpPr>
            <a:xfrm>
              <a:off x="4135740" y="1795926"/>
              <a:ext cx="558732" cy="575710"/>
              <a:chOff x="1028007" y="1706560"/>
              <a:chExt cx="575710" cy="575710"/>
            </a:xfrm>
          </p:grpSpPr>
          <p:cxnSp>
            <p:nvCxnSpPr>
              <p:cNvPr id="766" name="Google Shape;766;p36"/>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767" name="Google Shape;767;p36"/>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768" name="Google Shape;768;p36"/>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nsolas"/>
                <a:ea typeface="Consolas"/>
                <a:cs typeface="Consolas"/>
                <a:sym typeface="Consolas"/>
              </a:endParaRPr>
            </a:p>
          </p:txBody>
        </p:sp>
      </p:grpSp>
      <p:sp>
        <p:nvSpPr>
          <p:cNvPr id="769" name="Google Shape;769;p36"/>
          <p:cNvSpPr txBox="1"/>
          <p:nvPr/>
        </p:nvSpPr>
        <p:spPr>
          <a:xfrm>
            <a:off x="885977" y="6161432"/>
            <a:ext cx="1010570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Here, we've completed the preprocessing using the standard scaler and label encoding method.</a:t>
            </a:r>
            <a:br>
              <a:rPr lang="en-US" sz="1800">
                <a:solidFill>
                  <a:schemeClr val="lt1"/>
                </a:solidFill>
                <a:latin typeface="Times New Roman"/>
                <a:ea typeface="Times New Roman"/>
                <a:cs typeface="Times New Roman"/>
                <a:sym typeface="Times New Roman"/>
              </a:rPr>
            </a:br>
            <a:r>
              <a:rPr lang="en-US" sz="1800">
                <a:solidFill>
                  <a:schemeClr val="lt1"/>
                </a:solidFill>
                <a:latin typeface="Times New Roman"/>
                <a:ea typeface="Times New Roman"/>
                <a:cs typeface="Times New Roman"/>
                <a:sym typeface="Times New Roman"/>
              </a:rPr>
              <a:t>We are now going to use this specific record to create the model.</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37" descr="A screenshot of a computer&#10;&#10;Description automatically generated"/>
          <p:cNvPicPr preferRelativeResize="0"/>
          <p:nvPr/>
        </p:nvPicPr>
        <p:blipFill rotWithShape="1">
          <a:blip r:embed="rId3">
            <a:alphaModFix/>
          </a:blip>
          <a:srcRect/>
          <a:stretch/>
        </p:blipFill>
        <p:spPr>
          <a:xfrm>
            <a:off x="2334601" y="259306"/>
            <a:ext cx="7522798" cy="5382956"/>
          </a:xfrm>
          <a:prstGeom prst="rect">
            <a:avLst/>
          </a:prstGeom>
          <a:noFill/>
          <a:ln>
            <a:noFill/>
          </a:ln>
        </p:spPr>
      </p:pic>
      <p:sp>
        <p:nvSpPr>
          <p:cNvPr id="775" name="Google Shape;775;p37"/>
          <p:cNvSpPr txBox="1"/>
          <p:nvPr/>
        </p:nvSpPr>
        <p:spPr>
          <a:xfrm>
            <a:off x="587828" y="5714999"/>
            <a:ext cx="1082139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Times New Roman"/>
                <a:ea typeface="Times New Roman"/>
                <a:cs typeface="Times New Roman"/>
                <a:sym typeface="Times New Roman"/>
              </a:rPr>
              <a:t>This is the code for drawing the elbow method based on PCA which helps us to find the number of clusters we are going to be using in the algorithm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38" descr="A graph of a number of clusters&#10;&#10;Description automatically generated"/>
          <p:cNvPicPr preferRelativeResize="0"/>
          <p:nvPr/>
        </p:nvPicPr>
        <p:blipFill rotWithShape="1">
          <a:blip r:embed="rId3">
            <a:alphaModFix/>
          </a:blip>
          <a:srcRect t="561"/>
          <a:stretch/>
        </p:blipFill>
        <p:spPr>
          <a:xfrm>
            <a:off x="552890" y="552511"/>
            <a:ext cx="10201701" cy="5365515"/>
          </a:xfrm>
          <a:prstGeom prst="rect">
            <a:avLst/>
          </a:prstGeom>
          <a:noFill/>
          <a:ln>
            <a:noFill/>
          </a:ln>
        </p:spPr>
      </p:pic>
      <p:sp>
        <p:nvSpPr>
          <p:cNvPr id="781" name="Google Shape;781;p38"/>
          <p:cNvSpPr txBox="1"/>
          <p:nvPr/>
        </p:nvSpPr>
        <p:spPr>
          <a:xfrm>
            <a:off x="368310" y="6012843"/>
            <a:ext cx="11455380" cy="13542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highlight>
                  <a:srgbClr val="FFFF00"/>
                </a:highlight>
                <a:latin typeface="Consolas"/>
                <a:ea typeface="Consolas"/>
                <a:cs typeface="Consolas"/>
                <a:sym typeface="Consolas"/>
              </a:rPr>
              <a:t>WCSS is the sum of the squared distance between each point and the centroid in a cluster.</a:t>
            </a:r>
            <a:endParaRPr sz="1800">
              <a:solidFill>
                <a:schemeClr val="dk1"/>
              </a:solidFill>
              <a:highlight>
                <a:srgbClr val="FFFF00"/>
              </a:highlight>
              <a:latin typeface="Consolas"/>
              <a:ea typeface="Consolas"/>
              <a:cs typeface="Consolas"/>
              <a:sym typeface="Consolas"/>
            </a:endParaRPr>
          </a:p>
          <a:p>
            <a:pPr marL="0" marR="0" lvl="0" indent="0" algn="ctr" rtl="0">
              <a:spcBef>
                <a:spcPts val="0"/>
              </a:spcBef>
              <a:spcAft>
                <a:spcPts val="0"/>
              </a:spcAft>
              <a:buNone/>
            </a:pPr>
            <a:r>
              <a:rPr lang="en-US" sz="1800">
                <a:solidFill>
                  <a:schemeClr val="dk1"/>
                </a:solidFill>
                <a:highlight>
                  <a:srgbClr val="FFFF00"/>
                </a:highlight>
                <a:latin typeface="Consolas"/>
                <a:ea typeface="Consolas"/>
                <a:cs typeface="Consolas"/>
                <a:sym typeface="Consolas"/>
              </a:rPr>
              <a:t>wcss values is more less for k=2 here...so we take k=2</a:t>
            </a:r>
            <a:endParaRPr sz="1800">
              <a:solidFill>
                <a:schemeClr val="dk1"/>
              </a:solidFill>
              <a:highlight>
                <a:srgbClr val="FFFF00"/>
              </a:highlight>
              <a:latin typeface="Consolas"/>
              <a:ea typeface="Consolas"/>
              <a:cs typeface="Consolas"/>
              <a:sym typeface="Consolas"/>
            </a:endParaRPr>
          </a:p>
          <a:p>
            <a:pPr marL="0" marR="0" lvl="0" indent="0" algn="ctr" rtl="0">
              <a:spcBef>
                <a:spcPts val="0"/>
              </a:spcBef>
              <a:spcAft>
                <a:spcPts val="0"/>
              </a:spcAft>
              <a:buNone/>
            </a:pPr>
            <a:endParaRPr sz="2800">
              <a:solidFill>
                <a:schemeClr val="lt2"/>
              </a:solidFill>
              <a:highlight>
                <a:srgbClr val="FFFF00"/>
              </a:highlight>
              <a:latin typeface="Consolas"/>
              <a:ea typeface="Consolas"/>
              <a:cs typeface="Consolas"/>
              <a:sym typeface="Consolas"/>
            </a:endParaRPr>
          </a:p>
          <a:p>
            <a:pPr marL="0" marR="0" lvl="0" indent="0" algn="l" rtl="0">
              <a:spcBef>
                <a:spcPts val="0"/>
              </a:spcBef>
              <a:spcAft>
                <a:spcPts val="0"/>
              </a:spcAft>
              <a:buNone/>
            </a:pPr>
            <a:endParaRPr sz="1800">
              <a:solidFill>
                <a:schemeClr val="dk1"/>
              </a:solidFill>
              <a:highlight>
                <a:srgbClr val="FFFF00"/>
              </a:highlight>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86" name="Google Shape;786;p39" descr="A white rectangular object with a white line&#10;&#10;Description automatically generated"/>
          <p:cNvPicPr preferRelativeResize="0"/>
          <p:nvPr/>
        </p:nvPicPr>
        <p:blipFill rotWithShape="1">
          <a:blip r:embed="rId3">
            <a:alphaModFix/>
          </a:blip>
          <a:srcRect r="50598"/>
          <a:stretch/>
        </p:blipFill>
        <p:spPr>
          <a:xfrm>
            <a:off x="681912" y="238991"/>
            <a:ext cx="7589252" cy="4784826"/>
          </a:xfrm>
          <a:prstGeom prst="rect">
            <a:avLst/>
          </a:prstGeom>
          <a:noFill/>
          <a:ln>
            <a:noFill/>
          </a:ln>
        </p:spPr>
      </p:pic>
      <p:pic>
        <p:nvPicPr>
          <p:cNvPr id="787" name="Google Shape;787;p39"/>
          <p:cNvPicPr preferRelativeResize="0"/>
          <p:nvPr/>
        </p:nvPicPr>
        <p:blipFill rotWithShape="1">
          <a:blip r:embed="rId4">
            <a:alphaModFix/>
          </a:blip>
          <a:srcRect/>
          <a:stretch/>
        </p:blipFill>
        <p:spPr>
          <a:xfrm>
            <a:off x="4476538" y="5226369"/>
            <a:ext cx="7415348" cy="1392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9"/>
        <p:cNvGrpSpPr/>
        <p:nvPr/>
      </p:nvGrpSpPr>
      <p:grpSpPr>
        <a:xfrm>
          <a:off x="0" y="0"/>
          <a:ext cx="0" cy="0"/>
          <a:chOff x="0" y="0"/>
          <a:chExt cx="0" cy="0"/>
        </a:xfrm>
      </p:grpSpPr>
      <p:grpSp>
        <p:nvGrpSpPr>
          <p:cNvPr id="120" name="Google Shape;120;p4"/>
          <p:cNvGrpSpPr/>
          <p:nvPr/>
        </p:nvGrpSpPr>
        <p:grpSpPr>
          <a:xfrm>
            <a:off x="174436" y="6388259"/>
            <a:ext cx="358083" cy="368964"/>
            <a:chOff x="4135740" y="1795926"/>
            <a:chExt cx="558732" cy="575710"/>
          </a:xfrm>
        </p:grpSpPr>
        <p:grpSp>
          <p:nvGrpSpPr>
            <p:cNvPr id="121" name="Google Shape;121;p4"/>
            <p:cNvGrpSpPr/>
            <p:nvPr/>
          </p:nvGrpSpPr>
          <p:grpSpPr>
            <a:xfrm>
              <a:off x="4135740" y="1795926"/>
              <a:ext cx="558732" cy="575710"/>
              <a:chOff x="1028007" y="1706560"/>
              <a:chExt cx="575710" cy="575710"/>
            </a:xfrm>
          </p:grpSpPr>
          <p:cxnSp>
            <p:nvCxnSpPr>
              <p:cNvPr id="122" name="Google Shape;122;p4"/>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123" name="Google Shape;123;p4"/>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124" name="Google Shape;124;p4"/>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
        <p:nvSpPr>
          <p:cNvPr id="125" name="Google Shape;125;p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126" name="Google Shape;126;p4"/>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127" name="Google Shape;127;p4" descr="A screenshot of a computer&#10;&#10;Description automatically generated"/>
          <p:cNvPicPr preferRelativeResize="0">
            <a:picLocks noGrp="1"/>
          </p:cNvPicPr>
          <p:nvPr>
            <p:ph type="body" idx="1"/>
          </p:nvPr>
        </p:nvPicPr>
        <p:blipFill rotWithShape="1">
          <a:blip r:embed="rId4">
            <a:alphaModFix amt="84000"/>
          </a:blip>
          <a:srcRect t="926" b="12536"/>
          <a:stretch/>
        </p:blipFill>
        <p:spPr>
          <a:xfrm>
            <a:off x="20" y="10"/>
            <a:ext cx="12191980" cy="6857990"/>
          </a:xfrm>
          <a:prstGeom prst="rect">
            <a:avLst/>
          </a:prstGeom>
          <a:noFill/>
          <a:ln>
            <a:noFill/>
          </a:ln>
        </p:spPr>
      </p:pic>
      <p:sp>
        <p:nvSpPr>
          <p:cNvPr id="128" name="Google Shape;128;p4"/>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onsolas"/>
              <a:ea typeface="Consolas"/>
              <a:cs typeface="Consolas"/>
              <a:sym typeface="Consolas"/>
            </a:endParaRPr>
          </a:p>
        </p:txBody>
      </p:sp>
      <p:sp>
        <p:nvSpPr>
          <p:cNvPr id="129" name="Google Shape;129;p4"/>
          <p:cNvSpPr txBox="1">
            <a:spLocks noGrp="1"/>
          </p:cNvSpPr>
          <p:nvPr>
            <p:ph type="title"/>
          </p:nvPr>
        </p:nvSpPr>
        <p:spPr>
          <a:xfrm>
            <a:off x="4140201" y="1617133"/>
            <a:ext cx="6561245"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Libre Franklin Black"/>
              <a:buNone/>
            </a:pPr>
            <a:r>
              <a:rPr lang="en-US" sz="2800" i="1">
                <a:solidFill>
                  <a:srgbClr val="000000"/>
                </a:solidFill>
                <a:highlight>
                  <a:srgbClr val="FFFF00"/>
                </a:highlight>
                <a:latin typeface="Libre Franklin Black"/>
                <a:ea typeface="Libre Franklin Black"/>
                <a:cs typeface="Libre Franklin Black"/>
                <a:sym typeface="Libre Franklin Black"/>
              </a:rPr>
              <a:t>Bring in all required libraries and presenting all of the data set's necessary data </a:t>
            </a:r>
            <a:endParaRPr/>
          </a:p>
        </p:txBody>
      </p:sp>
      <p:grpSp>
        <p:nvGrpSpPr>
          <p:cNvPr id="130" name="Google Shape;130;p4"/>
          <p:cNvGrpSpPr/>
          <p:nvPr/>
        </p:nvGrpSpPr>
        <p:grpSpPr>
          <a:xfrm>
            <a:off x="174436" y="6388259"/>
            <a:ext cx="358083" cy="368964"/>
            <a:chOff x="4135740" y="1795926"/>
            <a:chExt cx="558732" cy="575710"/>
          </a:xfrm>
        </p:grpSpPr>
        <p:grpSp>
          <p:nvGrpSpPr>
            <p:cNvPr id="131" name="Google Shape;131;p4"/>
            <p:cNvGrpSpPr/>
            <p:nvPr/>
          </p:nvGrpSpPr>
          <p:grpSpPr>
            <a:xfrm>
              <a:off x="4135740" y="1795926"/>
              <a:ext cx="558732" cy="575710"/>
              <a:chOff x="1028007" y="1706560"/>
              <a:chExt cx="575710" cy="575710"/>
            </a:xfrm>
          </p:grpSpPr>
          <p:cxnSp>
            <p:nvCxnSpPr>
              <p:cNvPr id="132" name="Google Shape;132;p4"/>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133" name="Google Shape;133;p4"/>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134" name="Google Shape;134;p4"/>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40" descr="A screen shot of a computer&#10;&#10;Description automatically generated"/>
          <p:cNvPicPr preferRelativeResize="0"/>
          <p:nvPr/>
        </p:nvPicPr>
        <p:blipFill rotWithShape="1">
          <a:blip r:embed="rId3">
            <a:alphaModFix/>
          </a:blip>
          <a:srcRect/>
          <a:stretch/>
        </p:blipFill>
        <p:spPr>
          <a:xfrm>
            <a:off x="276386" y="258609"/>
            <a:ext cx="11626311" cy="632786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41" descr="A screen shot of a computer&#10;&#10;Description automatically generated"/>
          <p:cNvPicPr preferRelativeResize="0"/>
          <p:nvPr/>
        </p:nvPicPr>
        <p:blipFill rotWithShape="1">
          <a:blip r:embed="rId3">
            <a:alphaModFix/>
          </a:blip>
          <a:srcRect l="-34" t="3" r="32869" b="-2"/>
          <a:stretch/>
        </p:blipFill>
        <p:spPr>
          <a:xfrm>
            <a:off x="830425" y="727935"/>
            <a:ext cx="8095366" cy="516451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42"/>
          <p:cNvSpPr txBox="1"/>
          <p:nvPr/>
        </p:nvSpPr>
        <p:spPr>
          <a:xfrm>
            <a:off x="329508" y="3011044"/>
            <a:ext cx="11383500" cy="19081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Cluster 2:</a:t>
            </a:r>
            <a:endParaRPr sz="180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800"/>
              <a:buFont typeface="Consolas"/>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1800">
                <a:solidFill>
                  <a:schemeClr val="dk1"/>
                </a:solidFill>
                <a:latin typeface="Calibri"/>
                <a:ea typeface="Calibri"/>
                <a:cs typeface="Calibri"/>
                <a:sym typeface="Calibri"/>
              </a:rPr>
              <a:t>People with more Expenses</a:t>
            </a:r>
            <a:endParaRPr sz="1800">
              <a:solidFill>
                <a:schemeClr val="dk1"/>
              </a:solidFill>
              <a:latin typeface="Consolas"/>
              <a:ea typeface="Consolas"/>
              <a:cs typeface="Consolas"/>
              <a:sym typeface="Consolas"/>
            </a:endParaRPr>
          </a:p>
          <a:p>
            <a:pPr marL="342900" marR="0" lvl="0" indent="-342900" algn="l" rtl="0">
              <a:spcBef>
                <a:spcPts val="0"/>
              </a:spcBef>
              <a:spcAft>
                <a:spcPts val="0"/>
              </a:spcAft>
              <a:buClr>
                <a:schemeClr val="dk1"/>
              </a:buClr>
              <a:buSzPts val="2400"/>
              <a:buFont typeface="Arial"/>
              <a:buChar char="•"/>
            </a:pPr>
            <a:r>
              <a:rPr lang="en-US" sz="1800">
                <a:solidFill>
                  <a:schemeClr val="dk1"/>
                </a:solidFill>
                <a:latin typeface="Calibri"/>
                <a:ea typeface="Calibri"/>
                <a:cs typeface="Calibri"/>
                <a:sym typeface="Calibri"/>
              </a:rPr>
              <a:t>People who are Single or Parents who have less than 3 Children</a:t>
            </a:r>
            <a:endParaRPr sz="1800">
              <a:solidFill>
                <a:schemeClr val="dk1"/>
              </a:solidFill>
              <a:latin typeface="Consolas"/>
              <a:ea typeface="Consolas"/>
              <a:cs typeface="Consolas"/>
              <a:sym typeface="Consolas"/>
            </a:endParaRPr>
          </a:p>
          <a:p>
            <a:pPr marL="342900" marR="0" lvl="0" indent="-342900" algn="l" rtl="0">
              <a:spcBef>
                <a:spcPts val="0"/>
              </a:spcBef>
              <a:spcAft>
                <a:spcPts val="0"/>
              </a:spcAft>
              <a:buClr>
                <a:schemeClr val="dk1"/>
              </a:buClr>
              <a:buSzPts val="2400"/>
              <a:buFont typeface="Arial"/>
              <a:buChar char="•"/>
            </a:pPr>
            <a:r>
              <a:rPr lang="en-US" sz="1800">
                <a:solidFill>
                  <a:schemeClr val="dk1"/>
                </a:solidFill>
                <a:latin typeface="Calibri"/>
                <a:ea typeface="Calibri"/>
                <a:cs typeface="Calibri"/>
                <a:sym typeface="Calibri"/>
              </a:rPr>
              <a:t>People with High Income</a:t>
            </a:r>
            <a:endParaRPr sz="1800">
              <a:solidFill>
                <a:schemeClr val="dk1"/>
              </a:solidFill>
              <a:latin typeface="Consolas"/>
              <a:ea typeface="Consolas"/>
              <a:cs typeface="Consolas"/>
              <a:sym typeface="Consolas"/>
            </a:endParaRPr>
          </a:p>
          <a:p>
            <a:pPr marL="342900" marR="0" lvl="0" indent="-342900" algn="l" rtl="0">
              <a:spcBef>
                <a:spcPts val="0"/>
              </a:spcBef>
              <a:spcAft>
                <a:spcPts val="0"/>
              </a:spcAft>
              <a:buClr>
                <a:schemeClr val="dk1"/>
              </a:buClr>
              <a:buSzPts val="2400"/>
              <a:buFont typeface="Arial"/>
              <a:buChar char="•"/>
            </a:pPr>
            <a:r>
              <a:rPr lang="en-US" sz="1800">
                <a:solidFill>
                  <a:schemeClr val="dk1"/>
                </a:solidFill>
                <a:latin typeface="Calibri"/>
                <a:ea typeface="Calibri"/>
                <a:cs typeface="Calibri"/>
                <a:sym typeface="Calibri"/>
              </a:rPr>
              <a:t>Age is not the criteria, it is observed to some extent that older People fall in this group</a:t>
            </a:r>
            <a:endParaRPr sz="1800">
              <a:solidFill>
                <a:schemeClr val="dk1"/>
              </a:solidFill>
              <a:latin typeface="Consolas"/>
              <a:ea typeface="Consolas"/>
              <a:cs typeface="Consolas"/>
              <a:sym typeface="Consolas"/>
            </a:endParaRPr>
          </a:p>
        </p:txBody>
      </p:sp>
      <p:sp>
        <p:nvSpPr>
          <p:cNvPr id="803" name="Google Shape;803;p42"/>
          <p:cNvSpPr txBox="1"/>
          <p:nvPr/>
        </p:nvSpPr>
        <p:spPr>
          <a:xfrm>
            <a:off x="329508" y="5194267"/>
            <a:ext cx="111768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So, the Customers falling in Cluster 2 like to spend more. So the firms can target People falling in Cluster 2 for the sale of their Products...</a:t>
            </a:r>
            <a:endParaRPr sz="1800">
              <a:solidFill>
                <a:schemeClr val="dk1"/>
              </a:solidFill>
              <a:latin typeface="Consolas"/>
              <a:ea typeface="Consolas"/>
              <a:cs typeface="Consolas"/>
              <a:sym typeface="Consolas"/>
            </a:endParaRPr>
          </a:p>
        </p:txBody>
      </p:sp>
      <p:sp>
        <p:nvSpPr>
          <p:cNvPr id="804" name="Google Shape;804;p42"/>
          <p:cNvSpPr txBox="1"/>
          <p:nvPr/>
        </p:nvSpPr>
        <p:spPr>
          <a:xfrm>
            <a:off x="404250" y="1340588"/>
            <a:ext cx="11383500" cy="16311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Cluster 1:</a:t>
            </a:r>
            <a:endParaRPr sz="180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800"/>
              <a:buFont typeface="Consolas"/>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1800">
                <a:solidFill>
                  <a:schemeClr val="dk1"/>
                </a:solidFill>
                <a:latin typeface="Times New Roman"/>
                <a:ea typeface="Times New Roman"/>
                <a:cs typeface="Times New Roman"/>
                <a:sym typeface="Times New Roman"/>
              </a:rPr>
              <a:t>People with less Expenses</a:t>
            </a:r>
            <a:endParaRPr sz="18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Arial"/>
              <a:buChar char="•"/>
            </a:pPr>
            <a:r>
              <a:rPr lang="en-US" sz="1800">
                <a:solidFill>
                  <a:schemeClr val="dk1"/>
                </a:solidFill>
                <a:latin typeface="Times New Roman"/>
                <a:ea typeface="Times New Roman"/>
                <a:cs typeface="Times New Roman"/>
                <a:sym typeface="Times New Roman"/>
              </a:rPr>
              <a:t>People who are Married &amp; Parents of more than 3 Childrens</a:t>
            </a:r>
            <a:endParaRPr sz="18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Arial"/>
              <a:buChar char="•"/>
            </a:pPr>
            <a:r>
              <a:rPr lang="en-US" sz="1800">
                <a:solidFill>
                  <a:schemeClr val="dk1"/>
                </a:solidFill>
                <a:latin typeface="Times New Roman"/>
                <a:ea typeface="Times New Roman"/>
                <a:cs typeface="Times New Roman"/>
                <a:sym typeface="Times New Roman"/>
              </a:rPr>
              <a:t>People with low Income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3"/>
          <p:cNvSpPr txBox="1"/>
          <p:nvPr/>
        </p:nvSpPr>
        <p:spPr>
          <a:xfrm>
            <a:off x="255104" y="404881"/>
            <a:ext cx="10515600" cy="1325563"/>
          </a:xfrm>
          <a:prstGeom prst="rect">
            <a:avLst/>
          </a:prstGeom>
          <a:noFill/>
          <a:ln>
            <a:noFill/>
          </a:ln>
        </p:spPr>
        <p:txBody>
          <a:bodyPr spcFirstLastPara="1" wrap="square" lIns="91425" tIns="45700" rIns="91425" bIns="45700" anchor="b" anchorCtr="0">
            <a:normAutofit/>
          </a:bodyPr>
          <a:lstStyle/>
          <a:p>
            <a:pPr marL="0" marR="0" lvl="0" indent="0" algn="l" rtl="0">
              <a:lnSpc>
                <a:spcPct val="80000"/>
              </a:lnSpc>
              <a:spcBef>
                <a:spcPts val="0"/>
              </a:spcBef>
              <a:spcAft>
                <a:spcPts val="0"/>
              </a:spcAft>
              <a:buClr>
                <a:schemeClr val="dk1"/>
              </a:buClr>
              <a:buSzPts val="2500"/>
              <a:buFont typeface="Times New Roman"/>
              <a:buNone/>
            </a:pPr>
            <a:r>
              <a:rPr lang="en-US" sz="2500" b="1">
                <a:solidFill>
                  <a:schemeClr val="dk1"/>
                </a:solidFill>
                <a:highlight>
                  <a:srgbClr val="FFFF00"/>
                </a:highlight>
                <a:latin typeface="Times New Roman"/>
                <a:ea typeface="Times New Roman"/>
                <a:cs typeface="Times New Roman"/>
                <a:sym typeface="Times New Roman"/>
              </a:rPr>
              <a:t>Here, we performed Decision Tree Classification by taking Agglometric Clustering data X_1</a:t>
            </a:r>
            <a:endParaRPr/>
          </a:p>
        </p:txBody>
      </p:sp>
      <p:pic>
        <p:nvPicPr>
          <p:cNvPr id="810" name="Google Shape;810;p43"/>
          <p:cNvPicPr preferRelativeResize="0"/>
          <p:nvPr/>
        </p:nvPicPr>
        <p:blipFill rotWithShape="1">
          <a:blip r:embed="rId3">
            <a:alphaModFix/>
          </a:blip>
          <a:srcRect/>
          <a:stretch/>
        </p:blipFill>
        <p:spPr>
          <a:xfrm>
            <a:off x="255105" y="2056522"/>
            <a:ext cx="9720168" cy="425966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4"/>
          <p:cNvSpPr txBox="1"/>
          <p:nvPr/>
        </p:nvSpPr>
        <p:spPr>
          <a:xfrm>
            <a:off x="677334" y="381000"/>
            <a:ext cx="8596668" cy="1069910"/>
          </a:xfrm>
          <a:prstGeom prst="rect">
            <a:avLst/>
          </a:prstGeom>
          <a:noFill/>
          <a:ln>
            <a:noFill/>
          </a:ln>
        </p:spPr>
        <p:txBody>
          <a:bodyPr spcFirstLastPara="1" wrap="square" lIns="91425" tIns="45700" rIns="91425" bIns="45700" anchor="b" anchorCtr="0">
            <a:noAutofit/>
          </a:bodyPr>
          <a:lstStyle/>
          <a:p>
            <a:pPr marL="0" marR="0" lvl="0" indent="0" algn="l" rtl="0">
              <a:lnSpc>
                <a:spcPct val="80000"/>
              </a:lnSpc>
              <a:spcBef>
                <a:spcPts val="0"/>
              </a:spcBef>
              <a:spcAft>
                <a:spcPts val="0"/>
              </a:spcAft>
              <a:buClr>
                <a:schemeClr val="dk1"/>
              </a:buClr>
              <a:buSzPts val="2500"/>
              <a:buFont typeface="Times New Roman"/>
              <a:buNone/>
            </a:pPr>
            <a:r>
              <a:rPr lang="en-US" sz="2500" b="1">
                <a:solidFill>
                  <a:schemeClr val="dk1"/>
                </a:solidFill>
                <a:highlight>
                  <a:srgbClr val="FFFF00"/>
                </a:highlight>
                <a:latin typeface="Times New Roman"/>
                <a:ea typeface="Times New Roman"/>
                <a:cs typeface="Times New Roman"/>
                <a:sym typeface="Times New Roman"/>
              </a:rPr>
              <a:t>Testing data 0.3% and training data 0.7% using decision  tree classification criterion = Gini and we got 97% accuracy</a:t>
            </a:r>
            <a:endParaRPr/>
          </a:p>
        </p:txBody>
      </p:sp>
      <p:pic>
        <p:nvPicPr>
          <p:cNvPr id="816" name="Google Shape;816;p44" descr="A screenshot of a computer&#10;&#10;Description automatically generated"/>
          <p:cNvPicPr preferRelativeResize="0"/>
          <p:nvPr/>
        </p:nvPicPr>
        <p:blipFill rotWithShape="1">
          <a:blip r:embed="rId3">
            <a:alphaModFix/>
          </a:blip>
          <a:srcRect t="28151" b="8533"/>
          <a:stretch/>
        </p:blipFill>
        <p:spPr>
          <a:xfrm>
            <a:off x="466108" y="1646853"/>
            <a:ext cx="11259783" cy="463638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5"/>
          <p:cNvSpPr txBox="1"/>
          <p:nvPr/>
        </p:nvSpPr>
        <p:spPr>
          <a:xfrm>
            <a:off x="677334" y="609600"/>
            <a:ext cx="8596668" cy="752669"/>
          </a:xfrm>
          <a:prstGeom prst="rect">
            <a:avLst/>
          </a:prstGeom>
          <a:noFill/>
          <a:ln>
            <a:noFill/>
          </a:ln>
        </p:spPr>
        <p:txBody>
          <a:bodyPr spcFirstLastPara="1" wrap="square" lIns="91425" tIns="45700" rIns="91425" bIns="45700" anchor="b" anchorCtr="0">
            <a:normAutofit/>
          </a:bodyPr>
          <a:lstStyle/>
          <a:p>
            <a:pPr marL="0" marR="0" lvl="0" indent="0" algn="l" rtl="0">
              <a:lnSpc>
                <a:spcPct val="80000"/>
              </a:lnSpc>
              <a:spcBef>
                <a:spcPts val="0"/>
              </a:spcBef>
              <a:spcAft>
                <a:spcPts val="0"/>
              </a:spcAft>
              <a:buClr>
                <a:schemeClr val="dk1"/>
              </a:buClr>
              <a:buSzPts val="2500"/>
              <a:buFont typeface="Times New Roman"/>
              <a:buNone/>
            </a:pPr>
            <a:r>
              <a:rPr lang="en-US" sz="2500" b="1">
                <a:solidFill>
                  <a:schemeClr val="dk1"/>
                </a:solidFill>
                <a:highlight>
                  <a:srgbClr val="FFFF00"/>
                </a:highlight>
                <a:latin typeface="Times New Roman"/>
                <a:ea typeface="Times New Roman"/>
                <a:cs typeface="Times New Roman"/>
                <a:sym typeface="Times New Roman"/>
              </a:rPr>
              <a:t>After changing criterion = entropy we got an accuracy of 96%</a:t>
            </a:r>
            <a:endParaRPr/>
          </a:p>
        </p:txBody>
      </p:sp>
      <p:pic>
        <p:nvPicPr>
          <p:cNvPr id="822" name="Google Shape;822;p45" descr="A screenshot of a computer&#10;&#10;Description automatically generated"/>
          <p:cNvPicPr preferRelativeResize="0"/>
          <p:nvPr/>
        </p:nvPicPr>
        <p:blipFill rotWithShape="1">
          <a:blip r:embed="rId3">
            <a:alphaModFix/>
          </a:blip>
          <a:srcRect t="21449"/>
          <a:stretch/>
        </p:blipFill>
        <p:spPr>
          <a:xfrm>
            <a:off x="677333" y="1443756"/>
            <a:ext cx="10073397" cy="51459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6"/>
          <p:cNvSpPr txBox="1"/>
          <p:nvPr/>
        </p:nvSpPr>
        <p:spPr>
          <a:xfrm>
            <a:off x="677334" y="214745"/>
            <a:ext cx="8596668" cy="1320800"/>
          </a:xfrm>
          <a:prstGeom prst="rect">
            <a:avLst/>
          </a:prstGeom>
          <a:noFill/>
          <a:ln>
            <a:noFill/>
          </a:ln>
        </p:spPr>
        <p:txBody>
          <a:bodyPr spcFirstLastPara="1" wrap="square" lIns="91425" tIns="45700" rIns="91425" bIns="45700" anchor="b" anchorCtr="0">
            <a:noAutofit/>
          </a:bodyPr>
          <a:lstStyle/>
          <a:p>
            <a:pPr marL="0" marR="0" lvl="0" indent="0" algn="l" rtl="0">
              <a:lnSpc>
                <a:spcPct val="80000"/>
              </a:lnSpc>
              <a:spcBef>
                <a:spcPts val="0"/>
              </a:spcBef>
              <a:spcAft>
                <a:spcPts val="0"/>
              </a:spcAft>
              <a:buClr>
                <a:schemeClr val="dk1"/>
              </a:buClr>
              <a:buSzPts val="2500"/>
              <a:buFont typeface="Times New Roman"/>
              <a:buNone/>
            </a:pPr>
            <a:r>
              <a:rPr lang="en-US" sz="2500" b="1">
                <a:solidFill>
                  <a:schemeClr val="dk1"/>
                </a:solidFill>
                <a:highlight>
                  <a:srgbClr val="FFFF00"/>
                </a:highlight>
                <a:latin typeface="Times New Roman"/>
                <a:ea typeface="Times New Roman"/>
                <a:cs typeface="Times New Roman"/>
                <a:sym typeface="Times New Roman"/>
              </a:rPr>
              <a:t>Applying Random Forest classification on the same data(agglomerative) testing data = 0.3% and training data = 0.7%</a:t>
            </a:r>
            <a:endParaRPr/>
          </a:p>
        </p:txBody>
      </p:sp>
      <p:pic>
        <p:nvPicPr>
          <p:cNvPr id="828" name="Google Shape;828;p46" descr="A screenshot of a computer&#10;&#10;Description automatically generated"/>
          <p:cNvPicPr preferRelativeResize="0"/>
          <p:nvPr/>
        </p:nvPicPr>
        <p:blipFill rotWithShape="1">
          <a:blip r:embed="rId3">
            <a:alphaModFix/>
          </a:blip>
          <a:srcRect t="21809"/>
          <a:stretch/>
        </p:blipFill>
        <p:spPr>
          <a:xfrm>
            <a:off x="677334" y="1535544"/>
            <a:ext cx="9955832" cy="506259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47" descr="A screenshot of a computer&#10;&#10;Description automatically generated"/>
          <p:cNvPicPr preferRelativeResize="0">
            <a:picLocks noGrp="1"/>
          </p:cNvPicPr>
          <p:nvPr>
            <p:ph type="body" idx="1"/>
          </p:nvPr>
        </p:nvPicPr>
        <p:blipFill rotWithShape="1">
          <a:blip r:embed="rId3">
            <a:alphaModFix/>
          </a:blip>
          <a:srcRect t="33405"/>
          <a:stretch/>
        </p:blipFill>
        <p:spPr>
          <a:xfrm>
            <a:off x="161639" y="858883"/>
            <a:ext cx="11868722" cy="514023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p48" descr="A screenshot of a computer&#10;&#10;Description automatically generated"/>
          <p:cNvPicPr preferRelativeResize="0">
            <a:picLocks noGrp="1"/>
          </p:cNvPicPr>
          <p:nvPr>
            <p:ph type="body" idx="1"/>
          </p:nvPr>
        </p:nvPicPr>
        <p:blipFill rotWithShape="1">
          <a:blip r:embed="rId3">
            <a:alphaModFix/>
          </a:blip>
          <a:srcRect t="18155" r="47803" b="8981"/>
          <a:stretch/>
        </p:blipFill>
        <p:spPr>
          <a:xfrm>
            <a:off x="2244224" y="166814"/>
            <a:ext cx="7186614" cy="652437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1C67-FF4B-62EA-495C-BA710847399E}"/>
              </a:ext>
            </a:extLst>
          </p:cNvPr>
          <p:cNvSpPr>
            <a:spLocks noGrp="1"/>
          </p:cNvSpPr>
          <p:nvPr>
            <p:ph type="title"/>
          </p:nvPr>
        </p:nvSpPr>
        <p:spPr/>
        <p:txBody>
          <a:bodyPr/>
          <a:lstStyle/>
          <a:p>
            <a:br>
              <a:rPr lang="en-US" dirty="0"/>
            </a:br>
            <a:r>
              <a:rPr lang="en-US" dirty="0"/>
              <a:t>SVM</a:t>
            </a:r>
          </a:p>
        </p:txBody>
      </p:sp>
      <p:sp>
        <p:nvSpPr>
          <p:cNvPr id="3" name="Text Placeholder 2">
            <a:extLst>
              <a:ext uri="{FF2B5EF4-FFF2-40B4-BE49-F238E27FC236}">
                <a16:creationId xmlns:a16="http://schemas.microsoft.com/office/drawing/2014/main" id="{09D2C9CB-F0D0-14EF-7BE9-DC4822163E55}"/>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0FDEA78A-6275-8303-CDBA-AD62D3B14381}"/>
              </a:ext>
            </a:extLst>
          </p:cNvPr>
          <p:cNvPicPr>
            <a:picLocks noChangeAspect="1"/>
          </p:cNvPicPr>
          <p:nvPr/>
        </p:nvPicPr>
        <p:blipFill rotWithShape="1">
          <a:blip r:embed="rId2"/>
          <a:srcRect t="60847" r="47290" b="4348"/>
          <a:stretch/>
        </p:blipFill>
        <p:spPr>
          <a:xfrm>
            <a:off x="1219200" y="1771650"/>
            <a:ext cx="10247720" cy="4400549"/>
          </a:xfrm>
          <a:prstGeom prst="rect">
            <a:avLst/>
          </a:prstGeom>
        </p:spPr>
      </p:pic>
    </p:spTree>
    <p:extLst>
      <p:ext uri="{BB962C8B-B14F-4D97-AF65-F5344CB8AC3E}">
        <p14:creationId xmlns:p14="http://schemas.microsoft.com/office/powerpoint/2010/main" val="388567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8"/>
        <p:cNvGrpSpPr/>
        <p:nvPr/>
      </p:nvGrpSpPr>
      <p:grpSpPr>
        <a:xfrm>
          <a:off x="0" y="0"/>
          <a:ext cx="0" cy="0"/>
          <a:chOff x="0" y="0"/>
          <a:chExt cx="0" cy="0"/>
        </a:xfrm>
      </p:grpSpPr>
      <p:grpSp>
        <p:nvGrpSpPr>
          <p:cNvPr id="139" name="Google Shape;139;p5"/>
          <p:cNvGrpSpPr/>
          <p:nvPr/>
        </p:nvGrpSpPr>
        <p:grpSpPr>
          <a:xfrm>
            <a:off x="174436" y="6388259"/>
            <a:ext cx="358083" cy="368964"/>
            <a:chOff x="4135740" y="1795926"/>
            <a:chExt cx="558732" cy="575710"/>
          </a:xfrm>
        </p:grpSpPr>
        <p:grpSp>
          <p:nvGrpSpPr>
            <p:cNvPr id="140" name="Google Shape;140;p5"/>
            <p:cNvGrpSpPr/>
            <p:nvPr/>
          </p:nvGrpSpPr>
          <p:grpSpPr>
            <a:xfrm>
              <a:off x="4135740" y="1795926"/>
              <a:ext cx="558732" cy="575710"/>
              <a:chOff x="1028007" y="1706560"/>
              <a:chExt cx="575710" cy="575710"/>
            </a:xfrm>
          </p:grpSpPr>
          <p:cxnSp>
            <p:nvCxnSpPr>
              <p:cNvPr id="141" name="Google Shape;141;p5"/>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142" name="Google Shape;142;p5"/>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143" name="Google Shape;143;p5"/>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
        <p:nvSpPr>
          <p:cNvPr id="144" name="Google Shape;144;p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145" name="Google Shape;145;p5"/>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146" name="Google Shape;146;p5" descr="A screenshot of a computer&#10;&#10;Description automatically generated"/>
          <p:cNvPicPr preferRelativeResize="0">
            <a:picLocks noGrp="1"/>
          </p:cNvPicPr>
          <p:nvPr>
            <p:ph type="body" idx="1"/>
          </p:nvPr>
        </p:nvPicPr>
        <p:blipFill rotWithShape="1">
          <a:blip r:embed="rId4">
            <a:alphaModFix amt="84000"/>
          </a:blip>
          <a:srcRect t="2665" b="10796"/>
          <a:stretch/>
        </p:blipFill>
        <p:spPr>
          <a:xfrm>
            <a:off x="0" y="10"/>
            <a:ext cx="12191980" cy="6857990"/>
          </a:xfrm>
          <a:prstGeom prst="rect">
            <a:avLst/>
          </a:prstGeom>
          <a:noFill/>
          <a:ln>
            <a:noFill/>
          </a:ln>
        </p:spPr>
      </p:pic>
      <p:sp>
        <p:nvSpPr>
          <p:cNvPr id="147" name="Google Shape;147;p5"/>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onsolas"/>
              <a:ea typeface="Consolas"/>
              <a:cs typeface="Consolas"/>
              <a:sym typeface="Consolas"/>
            </a:endParaRPr>
          </a:p>
        </p:txBody>
      </p:sp>
      <p:sp>
        <p:nvSpPr>
          <p:cNvPr id="148" name="Google Shape;148;p5"/>
          <p:cNvSpPr txBox="1">
            <a:spLocks noGrp="1"/>
          </p:cNvSpPr>
          <p:nvPr>
            <p:ph type="title"/>
          </p:nvPr>
        </p:nvSpPr>
        <p:spPr>
          <a:xfrm>
            <a:off x="6273152" y="5154182"/>
            <a:ext cx="5565370"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Libre Franklin Black"/>
              <a:buNone/>
            </a:pPr>
            <a:r>
              <a:rPr lang="en-US" sz="2800" i="1">
                <a:solidFill>
                  <a:srgbClr val="000000"/>
                </a:solidFill>
                <a:highlight>
                  <a:srgbClr val="FFFF00"/>
                </a:highlight>
                <a:latin typeface="Libre Franklin Black"/>
                <a:ea typeface="Libre Franklin Black"/>
                <a:cs typeface="Libre Franklin Black"/>
                <a:sym typeface="Libre Franklin Black"/>
              </a:rPr>
              <a:t>Bring in all required libraries and presenting all of the data set's necessary data </a:t>
            </a:r>
            <a:endParaRPr/>
          </a:p>
        </p:txBody>
      </p:sp>
      <p:grpSp>
        <p:nvGrpSpPr>
          <p:cNvPr id="149" name="Google Shape;149;p5"/>
          <p:cNvGrpSpPr/>
          <p:nvPr/>
        </p:nvGrpSpPr>
        <p:grpSpPr>
          <a:xfrm>
            <a:off x="174436" y="6388259"/>
            <a:ext cx="358083" cy="368964"/>
            <a:chOff x="4135740" y="1795926"/>
            <a:chExt cx="558732" cy="575710"/>
          </a:xfrm>
        </p:grpSpPr>
        <p:grpSp>
          <p:nvGrpSpPr>
            <p:cNvPr id="150" name="Google Shape;150;p5"/>
            <p:cNvGrpSpPr/>
            <p:nvPr/>
          </p:nvGrpSpPr>
          <p:grpSpPr>
            <a:xfrm>
              <a:off x="4135740" y="1795926"/>
              <a:ext cx="558732" cy="575710"/>
              <a:chOff x="1028007" y="1706560"/>
              <a:chExt cx="575710" cy="575710"/>
            </a:xfrm>
          </p:grpSpPr>
          <p:cxnSp>
            <p:nvCxnSpPr>
              <p:cNvPr id="151" name="Google Shape;151;p5"/>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152" name="Google Shape;152;p5"/>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153" name="Google Shape;153;p5"/>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38C4899D-4349-8606-B9E2-4CF6ED6A5DCE}"/>
              </a:ext>
            </a:extLst>
          </p:cNvPr>
          <p:cNvSpPr>
            <a:spLocks noGrp="1" noChangeArrowheads="1"/>
          </p:cNvSpPr>
          <p:nvPr>
            <p:ph type="title"/>
          </p:nvPr>
        </p:nvSpPr>
        <p:spPr>
          <a:xfrm>
            <a:off x="1219200" y="365125"/>
            <a:ext cx="9493250" cy="717550"/>
          </a:xfrm>
        </p:spPr>
        <p:txBody>
          <a:bodyPr>
            <a:normAutofit fontScale="90000"/>
          </a:bodyPr>
          <a:lstStyle/>
          <a:p>
            <a:pPr eaLnBrk="1" hangingPunct="1"/>
            <a:r>
              <a:rPr lang="en-US" altLang="en-US"/>
              <a:t>Model Deployment</a:t>
            </a:r>
          </a:p>
        </p:txBody>
      </p:sp>
      <p:sp>
        <p:nvSpPr>
          <p:cNvPr id="63491" name="TextBox 3">
            <a:extLst>
              <a:ext uri="{FF2B5EF4-FFF2-40B4-BE49-F238E27FC236}">
                <a16:creationId xmlns:a16="http://schemas.microsoft.com/office/drawing/2014/main" id="{80B062BD-CDFD-409D-79C9-15105E51962D}"/>
              </a:ext>
            </a:extLst>
          </p:cNvPr>
          <p:cNvSpPr txBox="1">
            <a:spLocks noChangeArrowheads="1"/>
          </p:cNvSpPr>
          <p:nvPr/>
        </p:nvSpPr>
        <p:spPr bwMode="auto">
          <a:xfrm>
            <a:off x="981075" y="2206625"/>
            <a:ext cx="102997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Droid Sans" charset="0"/>
                <a:ea typeface="SimSun" panose="02010600030101010101" pitchFamily="2" charset="-122"/>
              </a:defRPr>
            </a:lvl1pPr>
            <a:lvl2pPr marL="742950" indent="-285750">
              <a:defRPr>
                <a:solidFill>
                  <a:schemeClr val="tx1"/>
                </a:solidFill>
                <a:latin typeface="Droid Sans" charset="0"/>
                <a:ea typeface="SimSun" panose="02010600030101010101" pitchFamily="2" charset="-122"/>
              </a:defRPr>
            </a:lvl2pPr>
            <a:lvl3pPr marL="1143000" indent="-228600">
              <a:defRPr>
                <a:solidFill>
                  <a:schemeClr val="tx1"/>
                </a:solidFill>
                <a:latin typeface="Droid Sans" charset="0"/>
                <a:ea typeface="SimSun" panose="02010600030101010101" pitchFamily="2" charset="-122"/>
              </a:defRPr>
            </a:lvl3pPr>
            <a:lvl4pPr marL="1600200" indent="-228600">
              <a:defRPr>
                <a:solidFill>
                  <a:schemeClr val="tx1"/>
                </a:solidFill>
                <a:latin typeface="Droid Sans" charset="0"/>
                <a:ea typeface="SimSun" panose="02010600030101010101" pitchFamily="2" charset="-122"/>
              </a:defRPr>
            </a:lvl4pPr>
            <a:lvl5pPr marL="2057400" indent="-228600">
              <a:defRPr>
                <a:solidFill>
                  <a:schemeClr val="tx1"/>
                </a:solidFill>
                <a:latin typeface="Droid Sans"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Droid Sans"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Droid Sans"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Droid Sans"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Droid Sans" charset="0"/>
                <a:ea typeface="SimSun" panose="02010600030101010101" pitchFamily="2" charset="-122"/>
              </a:defRPr>
            </a:lvl9pPr>
          </a:lstStyle>
          <a:p>
            <a:pPr algn="just" eaLnBrk="1" hangingPunct="1">
              <a:buFont typeface="Wingdings" panose="05000000000000000000" pitchFamily="2" charset="2"/>
              <a:buChar char="Ø"/>
            </a:pPr>
            <a:r>
              <a:rPr lang="en-US" altLang="en-US">
                <a:solidFill>
                  <a:srgbClr val="000000"/>
                </a:solidFill>
                <a:latin typeface="Times New Roman" panose="02020603050405020304" pitchFamily="18" charset="0"/>
              </a:rPr>
              <a:t>Here, we have taken Support Vector Classifier (SVM) as our Final Model algorithms for the deployment.</a:t>
            </a:r>
            <a:endParaRPr lang="en-US" altLang="en-US">
              <a:solidFill>
                <a:srgbClr val="000000"/>
              </a:solidFill>
              <a:latin typeface="Noto Sans Symbols"/>
            </a:endParaRPr>
          </a:p>
          <a:p>
            <a:pPr algn="just" eaLnBrk="1" hangingPunct="1">
              <a:buFont typeface="Wingdings" panose="05000000000000000000" pitchFamily="2" charset="2"/>
              <a:buChar char="Ø"/>
            </a:pPr>
            <a:endParaRPr lang="en-US" altLang="en-US">
              <a:solidFill>
                <a:srgbClr val="000000"/>
              </a:solidFill>
              <a:latin typeface="Times New Roman" panose="02020603050405020304" pitchFamily="18" charset="0"/>
            </a:endParaRPr>
          </a:p>
          <a:p>
            <a:pPr algn="just" eaLnBrk="1" hangingPunct="1">
              <a:buFont typeface="Wingdings" panose="05000000000000000000" pitchFamily="2" charset="2"/>
              <a:buChar char="Ø"/>
            </a:pPr>
            <a:r>
              <a:rPr lang="en-US" altLang="en-US">
                <a:solidFill>
                  <a:srgbClr val="000000"/>
                </a:solidFill>
                <a:latin typeface="Times New Roman" panose="02020603050405020304" pitchFamily="18" charset="0"/>
              </a:rPr>
              <a:t>The algorithm has achieved 95% Accuracy scores, on testing data.</a:t>
            </a:r>
            <a:endParaRPr lang="en-US" altLang="en-US">
              <a:solidFill>
                <a:srgbClr val="000000"/>
              </a:solidFill>
              <a:latin typeface="Noto Sans Symbols"/>
            </a:endParaRPr>
          </a:p>
          <a:p>
            <a:pPr algn="just" eaLnBrk="1" hangingPunct="1">
              <a:buFont typeface="Wingdings" panose="05000000000000000000" pitchFamily="2" charset="2"/>
              <a:buChar char="Ø"/>
            </a:pPr>
            <a:endParaRPr lang="en-US" altLang="en-US">
              <a:solidFill>
                <a:srgbClr val="000000"/>
              </a:solidFill>
              <a:latin typeface="Times New Roman" panose="02020603050405020304" pitchFamily="18" charset="0"/>
            </a:endParaRPr>
          </a:p>
          <a:p>
            <a:pPr algn="just" eaLnBrk="1" hangingPunct="1">
              <a:buFont typeface="Wingdings" panose="05000000000000000000" pitchFamily="2" charset="2"/>
              <a:buChar char="Ø"/>
            </a:pPr>
            <a:r>
              <a:rPr lang="en-US" altLang="en-US">
                <a:solidFill>
                  <a:srgbClr val="000000"/>
                </a:solidFill>
                <a:latin typeface="Times New Roman" panose="02020603050405020304" pitchFamily="18" charset="0"/>
              </a:rPr>
              <a:t>95% accuracy is achieved by using the model Support Vector Classifier no misclassification on validation set.</a:t>
            </a:r>
            <a:endParaRPr lang="en-US" altLang="en-US">
              <a:solidFill>
                <a:srgbClr val="000000"/>
              </a:solidFill>
              <a:latin typeface="Noto Sans Symbols"/>
            </a:endParaRPr>
          </a:p>
          <a:p>
            <a:pPr algn="just" eaLnBrk="1" hangingPunct="1">
              <a:buFont typeface="Wingdings" panose="05000000000000000000" pitchFamily="2" charset="2"/>
              <a:buChar char="Ø"/>
            </a:pPr>
            <a:endParaRPr lang="en-US" altLang="en-US">
              <a:solidFill>
                <a:srgbClr val="000000"/>
              </a:solidFill>
              <a:latin typeface="Times New Roman" panose="02020603050405020304" pitchFamily="18" charset="0"/>
            </a:endParaRPr>
          </a:p>
          <a:p>
            <a:pPr algn="just" eaLnBrk="1" hangingPunct="1">
              <a:buFont typeface="Wingdings" panose="05000000000000000000" pitchFamily="2" charset="2"/>
              <a:buChar char="Ø"/>
            </a:pPr>
            <a:r>
              <a:rPr lang="en-US" altLang="en-US">
                <a:solidFill>
                  <a:srgbClr val="000000"/>
                </a:solidFill>
                <a:latin typeface="Times New Roman" panose="02020603050405020304" pitchFamily="18" charset="0"/>
              </a:rPr>
              <a:t>We have deployed the Customer personality Analysis using Stream-lit as the platform.</a:t>
            </a:r>
            <a:endParaRPr lang="en-US" altLang="en-US">
              <a:solidFill>
                <a:srgbClr val="000000"/>
              </a:solidFill>
              <a:latin typeface="Noto Sans Symbol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8">
            <a:extLst>
              <a:ext uri="{FF2B5EF4-FFF2-40B4-BE49-F238E27FC236}">
                <a16:creationId xmlns:a16="http://schemas.microsoft.com/office/drawing/2014/main" id="{3DF01C0E-6E84-D98C-B6CC-1B83EC2A5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996950"/>
            <a:ext cx="9509125"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A3DB5221-5A99-EF4B-D179-72B22B020FB0}"/>
              </a:ext>
            </a:extLst>
          </p:cNvPr>
          <p:cNvSpPr>
            <a:spLocks noGrp="1" noChangeArrowheads="1"/>
          </p:cNvSpPr>
          <p:nvPr>
            <p:ph type="title"/>
          </p:nvPr>
        </p:nvSpPr>
        <p:spPr>
          <a:xfrm>
            <a:off x="1219200" y="365125"/>
            <a:ext cx="9493250" cy="1106488"/>
          </a:xfrm>
        </p:spPr>
        <p:txBody>
          <a:bodyPr/>
          <a:lstStyle/>
          <a:p>
            <a:pPr eaLnBrk="1" hangingPunct="1"/>
            <a:r>
              <a:rPr lang="en-US" altLang="en-US"/>
              <a:t>Challenges</a:t>
            </a:r>
          </a:p>
        </p:txBody>
      </p:sp>
      <p:sp>
        <p:nvSpPr>
          <p:cNvPr id="4" name="TextBox 3">
            <a:extLst>
              <a:ext uri="{FF2B5EF4-FFF2-40B4-BE49-F238E27FC236}">
                <a16:creationId xmlns:a16="http://schemas.microsoft.com/office/drawing/2014/main" id="{1ED15096-0326-17A2-CAB7-6D01C0B60211}"/>
              </a:ext>
            </a:extLst>
          </p:cNvPr>
          <p:cNvSpPr txBox="1"/>
          <p:nvPr/>
        </p:nvSpPr>
        <p:spPr>
          <a:xfrm>
            <a:off x="1350963" y="1801813"/>
            <a:ext cx="8350250" cy="3138487"/>
          </a:xfrm>
          <a:prstGeom prst="rect">
            <a:avLst/>
          </a:prstGeom>
          <a:noFill/>
        </p:spPr>
        <p:txBody>
          <a:bodyPr>
            <a:spAutoFit/>
          </a:bodyPr>
          <a:lstStyle/>
          <a:p>
            <a:pPr eaLnBrk="1" hangingPunct="1">
              <a:spcBef>
                <a:spcPts val="0"/>
              </a:spcBef>
              <a:spcAft>
                <a:spcPts val="0"/>
              </a:spcAft>
              <a:defRPr/>
            </a:pPr>
            <a:r>
              <a:rPr lang="en-US" b="1" dirty="0">
                <a:solidFill>
                  <a:srgbClr val="012D86"/>
                </a:solidFill>
                <a:latin typeface="Times New Roman" panose="02020603050405020304" pitchFamily="18" charset="0"/>
              </a:rPr>
              <a:t>Challenges Faced?</a:t>
            </a:r>
            <a:endParaRPr lang="en-US" dirty="0"/>
          </a:p>
          <a:p>
            <a:pPr marL="285750" indent="-285750" eaLnBrk="1" hangingPunct="1">
              <a:spcBef>
                <a:spcPts val="0"/>
              </a:spcBef>
              <a:spcAft>
                <a:spcPts val="0"/>
              </a:spcAft>
              <a:buFont typeface="Wingdings" panose="05000000000000000000" pitchFamily="2" charset="2"/>
              <a:buChar char="Ø"/>
              <a:defRPr/>
            </a:pPr>
            <a:endParaRPr lang="en-US" dirty="0">
              <a:solidFill>
                <a:srgbClr val="000000"/>
              </a:solidFill>
              <a:latin typeface="Times New Roman" panose="02020603050405020304" pitchFamily="18" charset="0"/>
            </a:endParaRPr>
          </a:p>
          <a:p>
            <a:pPr marL="285750" indent="-285750" eaLnBrk="1" hangingPunct="1">
              <a:spcBef>
                <a:spcPts val="0"/>
              </a:spcBef>
              <a:spcAft>
                <a:spcPts val="0"/>
              </a:spcAft>
              <a:buFont typeface="Wingdings" panose="05000000000000000000" pitchFamily="2" charset="2"/>
              <a:buChar char="Ø"/>
              <a:defRPr/>
            </a:pPr>
            <a:r>
              <a:rPr lang="en-US" dirty="0">
                <a:solidFill>
                  <a:srgbClr val="000000"/>
                </a:solidFill>
                <a:latin typeface="Times New Roman" panose="02020603050405020304" pitchFamily="18" charset="0"/>
              </a:rPr>
              <a:t>We faced the challenges regarding to set up the pipeline for the deployment.</a:t>
            </a:r>
            <a:endParaRPr lang="en-US" dirty="0"/>
          </a:p>
          <a:p>
            <a:pPr marL="285750" indent="-285750" eaLnBrk="1" hangingPunct="1">
              <a:spcBef>
                <a:spcPts val="0"/>
              </a:spcBef>
              <a:spcAft>
                <a:spcPts val="0"/>
              </a:spcAft>
              <a:buFont typeface="Wingdings" panose="05000000000000000000" pitchFamily="2" charset="2"/>
              <a:buChar char="Ø"/>
              <a:defRPr/>
            </a:pPr>
            <a:r>
              <a:rPr lang="en-US" dirty="0">
                <a:solidFill>
                  <a:srgbClr val="000000"/>
                </a:solidFill>
                <a:latin typeface="Times New Roman" panose="02020603050405020304" pitchFamily="18" charset="0"/>
              </a:rPr>
              <a:t>We faced the challenges to determine the best accuracy for the model building.</a:t>
            </a:r>
            <a:endParaRPr lang="en-US" dirty="0"/>
          </a:p>
          <a:p>
            <a:pPr eaLnBrk="1" hangingPunct="1">
              <a:spcBef>
                <a:spcPts val="0"/>
              </a:spcBef>
              <a:spcAft>
                <a:spcPts val="0"/>
              </a:spcAft>
              <a:defRPr/>
            </a:pPr>
            <a:endParaRPr lang="en-US" dirty="0"/>
          </a:p>
          <a:p>
            <a:pPr marL="285750" indent="-285750" eaLnBrk="1" hangingPunct="1">
              <a:spcBef>
                <a:spcPts val="0"/>
              </a:spcBef>
              <a:spcAft>
                <a:spcPts val="0"/>
              </a:spcAft>
              <a:buFont typeface="Wingdings" panose="05000000000000000000" pitchFamily="2" charset="2"/>
              <a:buChar char="Ø"/>
              <a:defRPr/>
            </a:pPr>
            <a:r>
              <a:rPr lang="en-US" dirty="0">
                <a:solidFill>
                  <a:srgbClr val="000000"/>
                </a:solidFill>
                <a:latin typeface="Times New Roman" panose="02020603050405020304" pitchFamily="18" charset="0"/>
              </a:rPr>
              <a:t>We used the </a:t>
            </a:r>
            <a:r>
              <a:rPr lang="en-US" dirty="0" err="1">
                <a:solidFill>
                  <a:srgbClr val="000000"/>
                </a:solidFill>
                <a:latin typeface="Times New Roman" panose="02020603050405020304" pitchFamily="18" charset="0"/>
              </a:rPr>
              <a:t>Streamlit</a:t>
            </a:r>
            <a:r>
              <a:rPr lang="en-US" dirty="0">
                <a:solidFill>
                  <a:srgbClr val="000000"/>
                </a:solidFill>
                <a:latin typeface="Times New Roman" panose="02020603050405020304" pitchFamily="18" charset="0"/>
              </a:rPr>
              <a:t> platform to deploy the code and used the data from the given dataset to get the predicted output.</a:t>
            </a:r>
            <a:endParaRPr lang="en-US" dirty="0"/>
          </a:p>
          <a:p>
            <a:pPr marL="285750" indent="-285750" eaLnBrk="1" hangingPunct="1">
              <a:spcBef>
                <a:spcPts val="0"/>
              </a:spcBef>
              <a:spcAft>
                <a:spcPts val="0"/>
              </a:spcAft>
              <a:buFont typeface="Wingdings" panose="05000000000000000000" pitchFamily="2" charset="2"/>
              <a:buChar char="Ø"/>
              <a:defRPr/>
            </a:pPr>
            <a:r>
              <a:rPr lang="en-US" dirty="0">
                <a:solidFill>
                  <a:srgbClr val="000000"/>
                </a:solidFill>
                <a:latin typeface="Times New Roman" panose="02020603050405020304" pitchFamily="18" charset="0"/>
              </a:rPr>
              <a:t>We resolved the accuracy of the model with the help of training and testing dataset by using the different types of algorithms.</a:t>
            </a:r>
            <a:endParaRPr lang="en-US" dirty="0"/>
          </a:p>
          <a:p>
            <a:pPr eaLnBrk="1" hangingPunct="1">
              <a:defRPr/>
            </a:pPr>
            <a:br>
              <a:rPr lang="en-US" dirty="0"/>
            </a:b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0ECDC55D-1060-246F-1169-C11D45CE4EA6}"/>
              </a:ext>
            </a:extLst>
          </p:cNvPr>
          <p:cNvSpPr>
            <a:spLocks noGrp="1" noChangeArrowheads="1"/>
          </p:cNvSpPr>
          <p:nvPr>
            <p:ph type="title"/>
          </p:nvPr>
        </p:nvSpPr>
        <p:spPr>
          <a:xfrm>
            <a:off x="1219200" y="365125"/>
            <a:ext cx="9493250" cy="3670300"/>
          </a:xfrm>
        </p:spPr>
        <p:txBody>
          <a:bodyPr/>
          <a:lstStyle/>
          <a:p>
            <a:pPr algn="ctr"/>
            <a:r>
              <a:rPr lang="en-US" altLang="en-US" sz="8000" b="1"/>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7"/>
        <p:cNvGrpSpPr/>
        <p:nvPr/>
      </p:nvGrpSpPr>
      <p:grpSpPr>
        <a:xfrm>
          <a:off x="0" y="0"/>
          <a:ext cx="0" cy="0"/>
          <a:chOff x="0" y="0"/>
          <a:chExt cx="0" cy="0"/>
        </a:xfrm>
      </p:grpSpPr>
      <p:grpSp>
        <p:nvGrpSpPr>
          <p:cNvPr id="158" name="Google Shape;158;p6"/>
          <p:cNvGrpSpPr/>
          <p:nvPr/>
        </p:nvGrpSpPr>
        <p:grpSpPr>
          <a:xfrm>
            <a:off x="174436" y="6388259"/>
            <a:ext cx="358083" cy="368964"/>
            <a:chOff x="4135740" y="1795926"/>
            <a:chExt cx="558732" cy="575710"/>
          </a:xfrm>
        </p:grpSpPr>
        <p:grpSp>
          <p:nvGrpSpPr>
            <p:cNvPr id="159" name="Google Shape;159;p6"/>
            <p:cNvGrpSpPr/>
            <p:nvPr/>
          </p:nvGrpSpPr>
          <p:grpSpPr>
            <a:xfrm>
              <a:off x="4135740" y="1795926"/>
              <a:ext cx="558732" cy="575710"/>
              <a:chOff x="1028007" y="1706560"/>
              <a:chExt cx="575710" cy="575710"/>
            </a:xfrm>
          </p:grpSpPr>
          <p:cxnSp>
            <p:nvCxnSpPr>
              <p:cNvPr id="160" name="Google Shape;160;p6"/>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161" name="Google Shape;161;p6"/>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162" name="Google Shape;162;p6"/>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
        <p:nvSpPr>
          <p:cNvPr id="163" name="Google Shape;163;p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164" name="Google Shape;164;p6"/>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165" name="Google Shape;165;p6" descr="A screenshot of a computer&#10;&#10;Description automatically generated"/>
          <p:cNvPicPr preferRelativeResize="0">
            <a:picLocks noGrp="1"/>
          </p:cNvPicPr>
          <p:nvPr>
            <p:ph type="body" idx="1"/>
          </p:nvPr>
        </p:nvPicPr>
        <p:blipFill rotWithShape="1">
          <a:blip r:embed="rId4">
            <a:alphaModFix amt="84000"/>
          </a:blip>
          <a:srcRect t="12708" b="753"/>
          <a:stretch/>
        </p:blipFill>
        <p:spPr>
          <a:xfrm>
            <a:off x="20" y="10"/>
            <a:ext cx="12191980" cy="6857990"/>
          </a:xfrm>
          <a:prstGeom prst="rect">
            <a:avLst/>
          </a:prstGeom>
          <a:noFill/>
          <a:ln>
            <a:noFill/>
          </a:ln>
        </p:spPr>
      </p:pic>
      <p:sp>
        <p:nvSpPr>
          <p:cNvPr id="166" name="Google Shape;166;p6"/>
          <p:cNvSpPr/>
          <p:nvPr/>
        </p:nvSpPr>
        <p:spPr>
          <a:xfrm rot="-5400000">
            <a:off x="-729944" y="729943"/>
            <a:ext cx="6858000" cy="5398113"/>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onsolas"/>
              <a:ea typeface="Consolas"/>
              <a:cs typeface="Consolas"/>
              <a:sym typeface="Consolas"/>
            </a:endParaRPr>
          </a:p>
        </p:txBody>
      </p:sp>
      <p:sp>
        <p:nvSpPr>
          <p:cNvPr id="167" name="Google Shape;167;p6"/>
          <p:cNvSpPr txBox="1">
            <a:spLocks noGrp="1"/>
          </p:cNvSpPr>
          <p:nvPr>
            <p:ph type="title"/>
          </p:nvPr>
        </p:nvSpPr>
        <p:spPr>
          <a:xfrm>
            <a:off x="6096000" y="1594845"/>
            <a:ext cx="5865341" cy="1569719"/>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rgbClr val="000000"/>
              </a:buClr>
              <a:buSzPts val="2200"/>
              <a:buFont typeface="Libre Franklin Black"/>
              <a:buNone/>
            </a:pPr>
            <a:r>
              <a:rPr lang="en-US" sz="2200" i="1">
                <a:solidFill>
                  <a:srgbClr val="000000"/>
                </a:solidFill>
                <a:highlight>
                  <a:srgbClr val="FFFF00"/>
                </a:highlight>
                <a:latin typeface="Libre Franklin Black"/>
                <a:ea typeface="Libre Franklin Black"/>
                <a:cs typeface="Libre Franklin Black"/>
                <a:sym typeface="Libre Franklin Black"/>
              </a:rPr>
              <a:t>Bring in all required libraries and presenting all of the data set's necessary data </a:t>
            </a:r>
            <a:endParaRPr/>
          </a:p>
        </p:txBody>
      </p:sp>
      <p:grpSp>
        <p:nvGrpSpPr>
          <p:cNvPr id="168" name="Google Shape;168;p6"/>
          <p:cNvGrpSpPr/>
          <p:nvPr/>
        </p:nvGrpSpPr>
        <p:grpSpPr>
          <a:xfrm>
            <a:off x="174436" y="6388259"/>
            <a:ext cx="358083" cy="368964"/>
            <a:chOff x="4135740" y="1795926"/>
            <a:chExt cx="558732" cy="575710"/>
          </a:xfrm>
        </p:grpSpPr>
        <p:grpSp>
          <p:nvGrpSpPr>
            <p:cNvPr id="169" name="Google Shape;169;p6"/>
            <p:cNvGrpSpPr/>
            <p:nvPr/>
          </p:nvGrpSpPr>
          <p:grpSpPr>
            <a:xfrm>
              <a:off x="4135740" y="1795926"/>
              <a:ext cx="558732" cy="575710"/>
              <a:chOff x="1028007" y="1706560"/>
              <a:chExt cx="575710" cy="575710"/>
            </a:xfrm>
          </p:grpSpPr>
          <p:cxnSp>
            <p:nvCxnSpPr>
              <p:cNvPr id="170" name="Google Shape;170;p6"/>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171" name="Google Shape;171;p6"/>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172" name="Google Shape;172;p6"/>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6"/>
        <p:cNvGrpSpPr/>
        <p:nvPr/>
      </p:nvGrpSpPr>
      <p:grpSpPr>
        <a:xfrm>
          <a:off x="0" y="0"/>
          <a:ext cx="0" cy="0"/>
          <a:chOff x="0" y="0"/>
          <a:chExt cx="0" cy="0"/>
        </a:xfrm>
      </p:grpSpPr>
      <p:grpSp>
        <p:nvGrpSpPr>
          <p:cNvPr id="177" name="Google Shape;177;p7"/>
          <p:cNvGrpSpPr/>
          <p:nvPr/>
        </p:nvGrpSpPr>
        <p:grpSpPr>
          <a:xfrm>
            <a:off x="174436" y="6388259"/>
            <a:ext cx="358083" cy="368964"/>
            <a:chOff x="4135740" y="1795926"/>
            <a:chExt cx="558732" cy="575710"/>
          </a:xfrm>
        </p:grpSpPr>
        <p:grpSp>
          <p:nvGrpSpPr>
            <p:cNvPr id="178" name="Google Shape;178;p7"/>
            <p:cNvGrpSpPr/>
            <p:nvPr/>
          </p:nvGrpSpPr>
          <p:grpSpPr>
            <a:xfrm>
              <a:off x="4135740" y="1795926"/>
              <a:ext cx="558732" cy="575710"/>
              <a:chOff x="1028007" y="1706560"/>
              <a:chExt cx="575710" cy="575710"/>
            </a:xfrm>
          </p:grpSpPr>
          <p:cxnSp>
            <p:nvCxnSpPr>
              <p:cNvPr id="179" name="Google Shape;179;p7"/>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180" name="Google Shape;180;p7"/>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181" name="Google Shape;181;p7"/>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
        <p:nvSpPr>
          <p:cNvPr id="182" name="Google Shape;182;p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183" name="Google Shape;183;p7"/>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184" name="Google Shape;184;p7" descr="A screenshot of a computer&#10;&#10;Description automatically generated"/>
          <p:cNvPicPr preferRelativeResize="0">
            <a:picLocks noGrp="1"/>
          </p:cNvPicPr>
          <p:nvPr>
            <p:ph type="body" idx="1"/>
          </p:nvPr>
        </p:nvPicPr>
        <p:blipFill rotWithShape="1">
          <a:blip r:embed="rId4">
            <a:alphaModFix amt="84000"/>
          </a:blip>
          <a:srcRect t="13212" b="248"/>
          <a:stretch/>
        </p:blipFill>
        <p:spPr>
          <a:xfrm>
            <a:off x="20" y="10"/>
            <a:ext cx="12191980" cy="6857990"/>
          </a:xfrm>
          <a:prstGeom prst="rect">
            <a:avLst/>
          </a:prstGeom>
          <a:noFill/>
          <a:ln>
            <a:noFill/>
          </a:ln>
        </p:spPr>
      </p:pic>
      <p:sp>
        <p:nvSpPr>
          <p:cNvPr id="185" name="Google Shape;185;p7"/>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onsolas"/>
              <a:ea typeface="Consolas"/>
              <a:cs typeface="Consolas"/>
              <a:sym typeface="Consolas"/>
            </a:endParaRPr>
          </a:p>
        </p:txBody>
      </p:sp>
      <p:sp>
        <p:nvSpPr>
          <p:cNvPr id="186" name="Google Shape;186;p7"/>
          <p:cNvSpPr txBox="1">
            <a:spLocks noGrp="1"/>
          </p:cNvSpPr>
          <p:nvPr>
            <p:ph type="title"/>
          </p:nvPr>
        </p:nvSpPr>
        <p:spPr>
          <a:xfrm>
            <a:off x="1031790" y="4244545"/>
            <a:ext cx="11506179"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Libre Franklin Black"/>
              <a:buNone/>
            </a:pPr>
            <a:r>
              <a:rPr lang="en-US" sz="2800" i="1">
                <a:solidFill>
                  <a:srgbClr val="000000"/>
                </a:solidFill>
                <a:highlight>
                  <a:srgbClr val="FFFF00"/>
                </a:highlight>
                <a:latin typeface="Libre Franklin Black"/>
                <a:ea typeface="Libre Franklin Black"/>
                <a:cs typeface="Libre Franklin Black"/>
                <a:sym typeface="Libre Franklin Black"/>
              </a:rPr>
              <a:t>Bring in all required libraries and presenting all of the data set's necessary data </a:t>
            </a:r>
            <a:endParaRPr/>
          </a:p>
        </p:txBody>
      </p:sp>
      <p:grpSp>
        <p:nvGrpSpPr>
          <p:cNvPr id="187" name="Google Shape;187;p7"/>
          <p:cNvGrpSpPr/>
          <p:nvPr/>
        </p:nvGrpSpPr>
        <p:grpSpPr>
          <a:xfrm>
            <a:off x="174436" y="6388259"/>
            <a:ext cx="358083" cy="368964"/>
            <a:chOff x="4135740" y="1795926"/>
            <a:chExt cx="558732" cy="575710"/>
          </a:xfrm>
        </p:grpSpPr>
        <p:grpSp>
          <p:nvGrpSpPr>
            <p:cNvPr id="188" name="Google Shape;188;p7"/>
            <p:cNvGrpSpPr/>
            <p:nvPr/>
          </p:nvGrpSpPr>
          <p:grpSpPr>
            <a:xfrm>
              <a:off x="4135740" y="1795926"/>
              <a:ext cx="558732" cy="575710"/>
              <a:chOff x="1028007" y="1706560"/>
              <a:chExt cx="575710" cy="575710"/>
            </a:xfrm>
          </p:grpSpPr>
          <p:cxnSp>
            <p:nvCxnSpPr>
              <p:cNvPr id="189" name="Google Shape;189;p7"/>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190" name="Google Shape;190;p7"/>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191" name="Google Shape;191;p7"/>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5"/>
        <p:cNvGrpSpPr/>
        <p:nvPr/>
      </p:nvGrpSpPr>
      <p:grpSpPr>
        <a:xfrm>
          <a:off x="0" y="0"/>
          <a:ext cx="0" cy="0"/>
          <a:chOff x="0" y="0"/>
          <a:chExt cx="0" cy="0"/>
        </a:xfrm>
      </p:grpSpPr>
      <p:grpSp>
        <p:nvGrpSpPr>
          <p:cNvPr id="196" name="Google Shape;196;p8"/>
          <p:cNvGrpSpPr/>
          <p:nvPr/>
        </p:nvGrpSpPr>
        <p:grpSpPr>
          <a:xfrm>
            <a:off x="174436" y="6388259"/>
            <a:ext cx="358083" cy="368964"/>
            <a:chOff x="4135740" y="1795926"/>
            <a:chExt cx="558732" cy="575710"/>
          </a:xfrm>
        </p:grpSpPr>
        <p:grpSp>
          <p:nvGrpSpPr>
            <p:cNvPr id="197" name="Google Shape;197;p8"/>
            <p:cNvGrpSpPr/>
            <p:nvPr/>
          </p:nvGrpSpPr>
          <p:grpSpPr>
            <a:xfrm>
              <a:off x="4135740" y="1795926"/>
              <a:ext cx="558732" cy="575710"/>
              <a:chOff x="1028007" y="1706560"/>
              <a:chExt cx="575710" cy="575710"/>
            </a:xfrm>
          </p:grpSpPr>
          <p:cxnSp>
            <p:nvCxnSpPr>
              <p:cNvPr id="198" name="Google Shape;198;p8"/>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199" name="Google Shape;199;p8"/>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200" name="Google Shape;200;p8"/>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
        <p:nvSpPr>
          <p:cNvPr id="201" name="Google Shape;201;p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202" name="Google Shape;202;p8"/>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203" name="Google Shape;203;p8" descr="A screenshot of a computer&#10;&#10;Description automatically generated"/>
          <p:cNvPicPr preferRelativeResize="0">
            <a:picLocks noGrp="1"/>
          </p:cNvPicPr>
          <p:nvPr>
            <p:ph type="body" idx="1"/>
          </p:nvPr>
        </p:nvPicPr>
        <p:blipFill rotWithShape="1">
          <a:blip r:embed="rId4">
            <a:alphaModFix amt="84000"/>
          </a:blip>
          <a:srcRect t="10784" b="2677"/>
          <a:stretch/>
        </p:blipFill>
        <p:spPr>
          <a:xfrm>
            <a:off x="20" y="10"/>
            <a:ext cx="12191980" cy="6857990"/>
          </a:xfrm>
          <a:prstGeom prst="rect">
            <a:avLst/>
          </a:prstGeom>
          <a:noFill/>
          <a:ln>
            <a:noFill/>
          </a:ln>
        </p:spPr>
      </p:pic>
      <p:sp>
        <p:nvSpPr>
          <p:cNvPr id="204" name="Google Shape;204;p8"/>
          <p:cNvSpPr/>
          <p:nvPr/>
        </p:nvSpPr>
        <p:spPr>
          <a:xfrm rot="-5400000">
            <a:off x="-729944" y="729943"/>
            <a:ext cx="6858000" cy="5398113"/>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onsolas"/>
              <a:ea typeface="Consolas"/>
              <a:cs typeface="Consolas"/>
              <a:sym typeface="Consolas"/>
            </a:endParaRPr>
          </a:p>
        </p:txBody>
      </p:sp>
      <p:sp>
        <p:nvSpPr>
          <p:cNvPr id="205" name="Google Shape;205;p8"/>
          <p:cNvSpPr txBox="1">
            <a:spLocks noGrp="1"/>
          </p:cNvSpPr>
          <p:nvPr>
            <p:ph type="title"/>
          </p:nvPr>
        </p:nvSpPr>
        <p:spPr>
          <a:xfrm>
            <a:off x="4722377" y="2435105"/>
            <a:ext cx="7288390" cy="1569719"/>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rgbClr val="000000"/>
              </a:buClr>
              <a:buSzPts val="2200"/>
              <a:buFont typeface="Libre Franklin Black"/>
              <a:buNone/>
            </a:pPr>
            <a:r>
              <a:rPr lang="en-US" sz="2200" i="1">
                <a:solidFill>
                  <a:srgbClr val="000000"/>
                </a:solidFill>
                <a:highlight>
                  <a:srgbClr val="FFFF00"/>
                </a:highlight>
                <a:latin typeface="Libre Franklin Black"/>
                <a:ea typeface="Libre Franklin Black"/>
                <a:cs typeface="Libre Franklin Black"/>
                <a:sym typeface="Libre Franklin Black"/>
              </a:rPr>
              <a:t>Finding Missing Values, Duplicate Rows, and Removing Redundant Rows </a:t>
            </a:r>
            <a:endParaRPr/>
          </a:p>
        </p:txBody>
      </p:sp>
      <p:grpSp>
        <p:nvGrpSpPr>
          <p:cNvPr id="206" name="Google Shape;206;p8"/>
          <p:cNvGrpSpPr/>
          <p:nvPr/>
        </p:nvGrpSpPr>
        <p:grpSpPr>
          <a:xfrm>
            <a:off x="174436" y="6388259"/>
            <a:ext cx="358083" cy="368964"/>
            <a:chOff x="4135740" y="1795926"/>
            <a:chExt cx="558732" cy="575710"/>
          </a:xfrm>
        </p:grpSpPr>
        <p:grpSp>
          <p:nvGrpSpPr>
            <p:cNvPr id="207" name="Google Shape;207;p8"/>
            <p:cNvGrpSpPr/>
            <p:nvPr/>
          </p:nvGrpSpPr>
          <p:grpSpPr>
            <a:xfrm>
              <a:off x="4135740" y="1795926"/>
              <a:ext cx="558732" cy="575710"/>
              <a:chOff x="1028007" y="1706560"/>
              <a:chExt cx="575710" cy="575710"/>
            </a:xfrm>
          </p:grpSpPr>
          <p:cxnSp>
            <p:nvCxnSpPr>
              <p:cNvPr id="208" name="Google Shape;208;p8"/>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209" name="Google Shape;209;p8"/>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210" name="Google Shape;210;p8"/>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4"/>
        <p:cNvGrpSpPr/>
        <p:nvPr/>
      </p:nvGrpSpPr>
      <p:grpSpPr>
        <a:xfrm>
          <a:off x="0" y="0"/>
          <a:ext cx="0" cy="0"/>
          <a:chOff x="0" y="0"/>
          <a:chExt cx="0" cy="0"/>
        </a:xfrm>
      </p:grpSpPr>
      <p:grpSp>
        <p:nvGrpSpPr>
          <p:cNvPr id="215" name="Google Shape;215;p9"/>
          <p:cNvGrpSpPr/>
          <p:nvPr/>
        </p:nvGrpSpPr>
        <p:grpSpPr>
          <a:xfrm>
            <a:off x="174436" y="6388259"/>
            <a:ext cx="358083" cy="368964"/>
            <a:chOff x="4135740" y="1795926"/>
            <a:chExt cx="558732" cy="575710"/>
          </a:xfrm>
        </p:grpSpPr>
        <p:grpSp>
          <p:nvGrpSpPr>
            <p:cNvPr id="216" name="Google Shape;216;p9"/>
            <p:cNvGrpSpPr/>
            <p:nvPr/>
          </p:nvGrpSpPr>
          <p:grpSpPr>
            <a:xfrm>
              <a:off x="4135740" y="1795926"/>
              <a:ext cx="558732" cy="575710"/>
              <a:chOff x="1028007" y="1706560"/>
              <a:chExt cx="575710" cy="575710"/>
            </a:xfrm>
          </p:grpSpPr>
          <p:cxnSp>
            <p:nvCxnSpPr>
              <p:cNvPr id="217" name="Google Shape;217;p9"/>
              <p:cNvCxnSpPr/>
              <p:nvPr/>
            </p:nvCxnSpPr>
            <p:spPr>
              <a:xfrm>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cxnSp>
            <p:nvCxnSpPr>
              <p:cNvPr id="218" name="Google Shape;218;p9"/>
              <p:cNvCxnSpPr/>
              <p:nvPr/>
            </p:nvCxnSpPr>
            <p:spPr>
              <a:xfrm rot="-5400000">
                <a:off x="1028007" y="1994415"/>
                <a:ext cx="575710" cy="0"/>
              </a:xfrm>
              <a:prstGeom prst="straightConnector1">
                <a:avLst/>
              </a:prstGeom>
              <a:noFill/>
              <a:ln w="9525" cap="flat" cmpd="sng">
                <a:solidFill>
                  <a:schemeClr val="dk1"/>
                </a:solidFill>
                <a:prstDash val="solid"/>
                <a:miter lim="800000"/>
                <a:headEnd type="none" w="sm" len="sm"/>
                <a:tailEnd type="none" w="sm" len="sm"/>
              </a:ln>
            </p:spPr>
          </p:cxnSp>
        </p:grpSp>
        <p:sp>
          <p:nvSpPr>
            <p:cNvPr id="219" name="Google Shape;219;p9"/>
            <p:cNvSpPr/>
            <p:nvPr/>
          </p:nvSpPr>
          <p:spPr>
            <a:xfrm>
              <a:off x="4336389" y="1946248"/>
              <a:ext cx="157434" cy="15743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
        <p:nvSpPr>
          <p:cNvPr id="220" name="Google Shape;220;p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sp>
        <p:nvSpPr>
          <p:cNvPr id="221" name="Google Shape;221;p9"/>
          <p:cNvSpPr/>
          <p:nvPr/>
        </p:nvSpPr>
        <p:spPr>
          <a:xfrm>
            <a:off x="0" y="0"/>
            <a:ext cx="12192000" cy="6858000"/>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pic>
        <p:nvPicPr>
          <p:cNvPr id="222" name="Google Shape;222;p9" descr="A screenshot of a computer&#10;&#10;Description automatically generated"/>
          <p:cNvPicPr preferRelativeResize="0">
            <a:picLocks noGrp="1"/>
          </p:cNvPicPr>
          <p:nvPr>
            <p:ph type="body" idx="1"/>
          </p:nvPr>
        </p:nvPicPr>
        <p:blipFill rotWithShape="1">
          <a:blip r:embed="rId4">
            <a:alphaModFix amt="84000"/>
          </a:blip>
          <a:srcRect t="11304" b="2158"/>
          <a:stretch/>
        </p:blipFill>
        <p:spPr>
          <a:xfrm>
            <a:off x="20" y="10"/>
            <a:ext cx="12191980" cy="6857990"/>
          </a:xfrm>
          <a:prstGeom prst="rect">
            <a:avLst/>
          </a:prstGeom>
          <a:noFill/>
          <a:ln>
            <a:noFill/>
          </a:ln>
        </p:spPr>
      </p:pic>
      <p:sp>
        <p:nvSpPr>
          <p:cNvPr id="223" name="Google Shape;223;p9"/>
          <p:cNvSpPr/>
          <p:nvPr/>
        </p:nvSpPr>
        <p:spPr>
          <a:xfrm rot="-5400000">
            <a:off x="-1418457" y="1418454"/>
            <a:ext cx="6858002" cy="4021087"/>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onsolas"/>
              <a:ea typeface="Consolas"/>
              <a:cs typeface="Consolas"/>
              <a:sym typeface="Consolas"/>
            </a:endParaRPr>
          </a:p>
        </p:txBody>
      </p:sp>
      <p:sp>
        <p:nvSpPr>
          <p:cNvPr id="224" name="Google Shape;224;p9"/>
          <p:cNvSpPr txBox="1">
            <a:spLocks noGrp="1"/>
          </p:cNvSpPr>
          <p:nvPr>
            <p:ph type="title"/>
          </p:nvPr>
        </p:nvSpPr>
        <p:spPr>
          <a:xfrm>
            <a:off x="6096000" y="1419556"/>
            <a:ext cx="5565370" cy="160304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000000"/>
              </a:buClr>
              <a:buSzPts val="2800"/>
              <a:buFont typeface="Libre Franklin Black"/>
              <a:buNone/>
            </a:pPr>
            <a:r>
              <a:rPr lang="en-US" sz="2800" i="1">
                <a:solidFill>
                  <a:srgbClr val="000000"/>
                </a:solidFill>
                <a:highlight>
                  <a:srgbClr val="FFFF00"/>
                </a:highlight>
                <a:latin typeface="Libre Franklin Black"/>
                <a:ea typeface="Libre Franklin Black"/>
                <a:cs typeface="Libre Franklin Black"/>
                <a:sym typeface="Libre Franklin Black"/>
              </a:rPr>
              <a:t>Finding Missing Values, Duplicate Rows, and Removing Redundant Rows </a:t>
            </a:r>
            <a:endParaRPr/>
          </a:p>
        </p:txBody>
      </p:sp>
      <p:grpSp>
        <p:nvGrpSpPr>
          <p:cNvPr id="225" name="Google Shape;225;p9"/>
          <p:cNvGrpSpPr/>
          <p:nvPr/>
        </p:nvGrpSpPr>
        <p:grpSpPr>
          <a:xfrm>
            <a:off x="174436" y="6388259"/>
            <a:ext cx="358083" cy="368964"/>
            <a:chOff x="4135740" y="1795926"/>
            <a:chExt cx="558732" cy="575710"/>
          </a:xfrm>
        </p:grpSpPr>
        <p:grpSp>
          <p:nvGrpSpPr>
            <p:cNvPr id="226" name="Google Shape;226;p9"/>
            <p:cNvGrpSpPr/>
            <p:nvPr/>
          </p:nvGrpSpPr>
          <p:grpSpPr>
            <a:xfrm>
              <a:off x="4135740" y="1795926"/>
              <a:ext cx="558732" cy="575710"/>
              <a:chOff x="1028007" y="1706560"/>
              <a:chExt cx="575710" cy="575710"/>
            </a:xfrm>
          </p:grpSpPr>
          <p:cxnSp>
            <p:nvCxnSpPr>
              <p:cNvPr id="227" name="Google Shape;227;p9"/>
              <p:cNvCxnSpPr/>
              <p:nvPr/>
            </p:nvCxnSpPr>
            <p:spPr>
              <a:xfrm>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cxnSp>
            <p:nvCxnSpPr>
              <p:cNvPr id="228" name="Google Shape;228;p9"/>
              <p:cNvCxnSpPr/>
              <p:nvPr/>
            </p:nvCxnSpPr>
            <p:spPr>
              <a:xfrm rot="-5400000">
                <a:off x="1028007" y="1994415"/>
                <a:ext cx="575710" cy="0"/>
              </a:xfrm>
              <a:prstGeom prst="straightConnector1">
                <a:avLst/>
              </a:prstGeom>
              <a:noFill/>
              <a:ln w="9525" cap="flat" cmpd="sng">
                <a:solidFill>
                  <a:srgbClr val="FFFFFF"/>
                </a:solidFill>
                <a:prstDash val="solid"/>
                <a:miter lim="800000"/>
                <a:headEnd type="none" w="sm" len="sm"/>
                <a:tailEnd type="none" w="sm" len="sm"/>
              </a:ln>
            </p:spPr>
          </p:cxnSp>
        </p:grpSp>
        <p:sp>
          <p:nvSpPr>
            <p:cNvPr id="229" name="Google Shape;229;p9"/>
            <p:cNvSpPr/>
            <p:nvPr/>
          </p:nvSpPr>
          <p:spPr>
            <a:xfrm>
              <a:off x="4336389" y="1946248"/>
              <a:ext cx="157434" cy="157434"/>
            </a:xfrm>
            <a:prstGeom prst="ellipse">
              <a:avLst/>
            </a:prstGeom>
            <a:no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nsolas"/>
                <a:ea typeface="Consolas"/>
                <a:cs typeface="Consolas"/>
                <a:sym typeface="Consolas"/>
              </a:endParaRPr>
            </a:p>
          </p:txBody>
        </p:sp>
      </p:grpSp>
      <p:sp>
        <p:nvSpPr>
          <p:cNvPr id="230" name="Google Shape;230;p9"/>
          <p:cNvSpPr txBox="1"/>
          <p:nvPr/>
        </p:nvSpPr>
        <p:spPr>
          <a:xfrm>
            <a:off x="6214533" y="3428997"/>
            <a:ext cx="531706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After observing the graph we can conclude that the data is not a normal distribution and is left skewed. Hence, we use median to fill in the missing values.</a:t>
            </a:r>
            <a:endParaRPr sz="1800">
              <a:solidFill>
                <a:schemeClr val="dk1"/>
              </a:solidFill>
              <a:latin typeface="Consolas"/>
              <a:ea typeface="Consolas"/>
              <a:cs typeface="Consolas"/>
              <a:sym typeface="Consolas"/>
            </a:endParaRP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treetscap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1580</Words>
  <Application>Microsoft Macintosh PowerPoint</Application>
  <PresentationFormat>Widescreen</PresentationFormat>
  <Paragraphs>109</Paragraphs>
  <Slides>53</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Wingdings</vt:lpstr>
      <vt:lpstr>Consolas</vt:lpstr>
      <vt:lpstr>Noto Sans Symbols</vt:lpstr>
      <vt:lpstr>Arial</vt:lpstr>
      <vt:lpstr>Times New Roman</vt:lpstr>
      <vt:lpstr>Libre Franklin Black</vt:lpstr>
      <vt:lpstr>Calibri</vt:lpstr>
      <vt:lpstr>StreetscapeVTI</vt:lpstr>
      <vt:lpstr>Customer Personality Analysis </vt:lpstr>
      <vt:lpstr>Objective of the Project</vt:lpstr>
      <vt:lpstr>EXPLORATORY DATA ANALYSIS</vt:lpstr>
      <vt:lpstr>Bring in all required libraries and presenting all of the data set's necessary data </vt:lpstr>
      <vt:lpstr>Bring in all required libraries and presenting all of the data set's necessary data </vt:lpstr>
      <vt:lpstr>Bring in all required libraries and presenting all of the data set's necessary data </vt:lpstr>
      <vt:lpstr>Bring in all required libraries and presenting all of the data set's necessary data </vt:lpstr>
      <vt:lpstr>Finding Missing Values, Duplicate Rows, and Removing Redundant Rows </vt:lpstr>
      <vt:lpstr>Finding Missing Values, Duplicate Rows, and Removing Redundant Rows </vt:lpstr>
      <vt:lpstr>Finding Missing Values, Duplicate Rows, and Removing Redundant Rows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Utilising Univariate_ Analysing and combining related categories into a single column </vt:lpstr>
      <vt:lpstr>Using bivariate analysis Analysis to compare the features and expenses </vt:lpstr>
      <vt:lpstr>Using bivariate analysis Analysis to compare the features and expenses </vt:lpstr>
      <vt:lpstr>Using bivariate analysis Analysis to compare the features and expenses </vt:lpstr>
      <vt:lpstr>Using bivariate analysis Analysis to compare the features and expenses </vt:lpstr>
      <vt:lpstr>Using bivariate analysis Analysis to compare the features and expenses </vt:lpstr>
      <vt:lpstr>Using bivariate analysis Analysis to compare the features and expenses </vt:lpstr>
      <vt:lpstr>Using bivariate analysis Analysis to compare the features and expenses </vt:lpstr>
      <vt:lpstr>Removing Outliers</vt:lpstr>
      <vt:lpstr>Removing Outliers</vt:lpstr>
      <vt:lpstr>Finding Correlation</vt:lpstr>
      <vt:lpstr>Standardizing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SVM</vt:lpstr>
      <vt:lpstr>Model Deployment</vt:lpstr>
      <vt:lpstr>PowerPoint Presentation</vt:lpstr>
      <vt:lpstr>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Analysis </dc:title>
  <dc:creator>Pedhapolla, Sai Srinivas</dc:creator>
  <cp:lastModifiedBy>Pedhapolla, Sai Srinivas</cp:lastModifiedBy>
  <cp:revision>5</cp:revision>
  <dcterms:created xsi:type="dcterms:W3CDTF">2024-05-05T13:56:06Z</dcterms:created>
  <dcterms:modified xsi:type="dcterms:W3CDTF">2024-06-03T14:54:57Z</dcterms:modified>
</cp:coreProperties>
</file>